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63" r:id="rId5"/>
    <p:sldId id="264" r:id="rId6"/>
    <p:sldId id="276" r:id="rId7"/>
    <p:sldId id="258" r:id="rId8"/>
    <p:sldId id="260" r:id="rId9"/>
    <p:sldId id="259" r:id="rId10"/>
    <p:sldId id="277" r:id="rId11"/>
    <p:sldId id="261" r:id="rId12"/>
    <p:sldId id="279" r:id="rId13"/>
    <p:sldId id="280" r:id="rId14"/>
    <p:sldId id="281" r:id="rId15"/>
    <p:sldId id="282" r:id="rId16"/>
    <p:sldId id="285" r:id="rId17"/>
    <p:sldId id="283" r:id="rId18"/>
    <p:sldId id="284" r:id="rId19"/>
    <p:sldId id="278" r:id="rId20"/>
    <p:sldId id="268" r:id="rId21"/>
    <p:sldId id="269"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17DBB-FCCE-47BE-B3AB-B4966FE2A8D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0486259-34C3-42BB-9413-87CFCB1ADB42}">
      <dgm:prSet/>
      <dgm:spPr/>
      <dgm:t>
        <a:bodyPr/>
        <a:lstStyle/>
        <a:p>
          <a:r>
            <a:rPr lang="en-US"/>
            <a:t>North Kalgoorlie Primary is a Sun Smart School, and has policy which directs us to ensure that all children are wearing hats when they are playing outside. </a:t>
          </a:r>
        </a:p>
      </dgm:t>
    </dgm:pt>
    <dgm:pt modelId="{DD3D6184-A568-4C49-B3E2-AF727FBD0ECB}" type="parTrans" cxnId="{508F8FB9-F03C-4487-8C04-7778C3673403}">
      <dgm:prSet/>
      <dgm:spPr/>
      <dgm:t>
        <a:bodyPr/>
        <a:lstStyle/>
        <a:p>
          <a:endParaRPr lang="en-US"/>
        </a:p>
      </dgm:t>
    </dgm:pt>
    <dgm:pt modelId="{952696DA-9B26-48EA-9BE1-35D8BCE788AC}" type="sibTrans" cxnId="{508F8FB9-F03C-4487-8C04-7778C3673403}">
      <dgm:prSet/>
      <dgm:spPr/>
      <dgm:t>
        <a:bodyPr/>
        <a:lstStyle/>
        <a:p>
          <a:endParaRPr lang="en-US"/>
        </a:p>
      </dgm:t>
    </dgm:pt>
    <dgm:pt modelId="{BEC1A594-A750-48DF-9A95-7B4E00FDA13D}">
      <dgm:prSet/>
      <dgm:spPr/>
      <dgm:t>
        <a:bodyPr/>
        <a:lstStyle/>
        <a:p>
          <a:r>
            <a:rPr lang="en-US"/>
            <a:t>Hats need to be broad brim hats, caps are not acceptable sun protection for school. </a:t>
          </a:r>
        </a:p>
      </dgm:t>
    </dgm:pt>
    <dgm:pt modelId="{FD65B6A2-F8C1-4D54-9318-6AD85FAD7594}" type="parTrans" cxnId="{B71A03A7-6EE2-47B4-A7EF-4E3F9C24B80D}">
      <dgm:prSet/>
      <dgm:spPr/>
      <dgm:t>
        <a:bodyPr/>
        <a:lstStyle/>
        <a:p>
          <a:endParaRPr lang="en-US"/>
        </a:p>
      </dgm:t>
    </dgm:pt>
    <dgm:pt modelId="{A70AFF75-8EBC-4FCA-B6D8-D3EBEE5E58D1}" type="sibTrans" cxnId="{B71A03A7-6EE2-47B4-A7EF-4E3F9C24B80D}">
      <dgm:prSet/>
      <dgm:spPr/>
      <dgm:t>
        <a:bodyPr/>
        <a:lstStyle/>
        <a:p>
          <a:endParaRPr lang="en-US"/>
        </a:p>
      </dgm:t>
    </dgm:pt>
    <dgm:pt modelId="{FC89C8AE-27F6-42CC-9D57-05D3004028F1}">
      <dgm:prSet/>
      <dgm:spPr/>
      <dgm:t>
        <a:bodyPr/>
        <a:lstStyle/>
        <a:p>
          <a:r>
            <a:rPr lang="en-US"/>
            <a:t>Sunscreen – each room has sunscreen outside their door every morning. Please feel free to use this and apply to your child each day. </a:t>
          </a:r>
        </a:p>
      </dgm:t>
    </dgm:pt>
    <dgm:pt modelId="{E07C7F78-8FE6-4795-A732-5EC428DB8498}" type="parTrans" cxnId="{2B9C2FE4-FFBD-4072-8A88-A92904AA11F1}">
      <dgm:prSet/>
      <dgm:spPr/>
      <dgm:t>
        <a:bodyPr/>
        <a:lstStyle/>
        <a:p>
          <a:endParaRPr lang="en-US"/>
        </a:p>
      </dgm:t>
    </dgm:pt>
    <dgm:pt modelId="{8CD60AFF-D257-4E11-AF69-93FEE9F9E47F}" type="sibTrans" cxnId="{2B9C2FE4-FFBD-4072-8A88-A92904AA11F1}">
      <dgm:prSet/>
      <dgm:spPr/>
      <dgm:t>
        <a:bodyPr/>
        <a:lstStyle/>
        <a:p>
          <a:endParaRPr lang="en-US"/>
        </a:p>
      </dgm:t>
    </dgm:pt>
    <dgm:pt modelId="{395632B6-CA32-4AF7-B54C-31FF284692B2}" type="pres">
      <dgm:prSet presAssocID="{CD817DBB-FCCE-47BE-B3AB-B4966FE2A8DB}" presName="hierChild1" presStyleCnt="0">
        <dgm:presLayoutVars>
          <dgm:chPref val="1"/>
          <dgm:dir/>
          <dgm:animOne val="branch"/>
          <dgm:animLvl val="lvl"/>
          <dgm:resizeHandles/>
        </dgm:presLayoutVars>
      </dgm:prSet>
      <dgm:spPr/>
    </dgm:pt>
    <dgm:pt modelId="{ABF09AF7-154E-480B-B932-147CC28EDF2D}" type="pres">
      <dgm:prSet presAssocID="{A0486259-34C3-42BB-9413-87CFCB1ADB42}" presName="hierRoot1" presStyleCnt="0"/>
      <dgm:spPr/>
    </dgm:pt>
    <dgm:pt modelId="{5577874C-5B98-4133-A433-03B75527908C}" type="pres">
      <dgm:prSet presAssocID="{A0486259-34C3-42BB-9413-87CFCB1ADB42}" presName="composite" presStyleCnt="0"/>
      <dgm:spPr/>
    </dgm:pt>
    <dgm:pt modelId="{8CB5B252-60CC-494A-BD48-247570B203E5}" type="pres">
      <dgm:prSet presAssocID="{A0486259-34C3-42BB-9413-87CFCB1ADB42}" presName="background" presStyleLbl="node0" presStyleIdx="0" presStyleCnt="3"/>
      <dgm:spPr/>
    </dgm:pt>
    <dgm:pt modelId="{5B37A0AD-446C-42BD-8046-EBFA6E7760D6}" type="pres">
      <dgm:prSet presAssocID="{A0486259-34C3-42BB-9413-87CFCB1ADB42}" presName="text" presStyleLbl="fgAcc0" presStyleIdx="0" presStyleCnt="3">
        <dgm:presLayoutVars>
          <dgm:chPref val="3"/>
        </dgm:presLayoutVars>
      </dgm:prSet>
      <dgm:spPr/>
    </dgm:pt>
    <dgm:pt modelId="{C9379E69-7B36-458F-B462-1BB9D35F92F2}" type="pres">
      <dgm:prSet presAssocID="{A0486259-34C3-42BB-9413-87CFCB1ADB42}" presName="hierChild2" presStyleCnt="0"/>
      <dgm:spPr/>
    </dgm:pt>
    <dgm:pt modelId="{77A3EA6E-CC84-40FA-B0B1-9C63504B5573}" type="pres">
      <dgm:prSet presAssocID="{BEC1A594-A750-48DF-9A95-7B4E00FDA13D}" presName="hierRoot1" presStyleCnt="0"/>
      <dgm:spPr/>
    </dgm:pt>
    <dgm:pt modelId="{6A9943BA-ED82-44AA-B69C-01AAA8FCFD20}" type="pres">
      <dgm:prSet presAssocID="{BEC1A594-A750-48DF-9A95-7B4E00FDA13D}" presName="composite" presStyleCnt="0"/>
      <dgm:spPr/>
    </dgm:pt>
    <dgm:pt modelId="{D0F0C3FB-73E3-47EB-A697-93AE05475241}" type="pres">
      <dgm:prSet presAssocID="{BEC1A594-A750-48DF-9A95-7B4E00FDA13D}" presName="background" presStyleLbl="node0" presStyleIdx="1" presStyleCnt="3"/>
      <dgm:spPr/>
    </dgm:pt>
    <dgm:pt modelId="{41DE03F6-9D40-49F5-B354-D2F681BB5750}" type="pres">
      <dgm:prSet presAssocID="{BEC1A594-A750-48DF-9A95-7B4E00FDA13D}" presName="text" presStyleLbl="fgAcc0" presStyleIdx="1" presStyleCnt="3">
        <dgm:presLayoutVars>
          <dgm:chPref val="3"/>
        </dgm:presLayoutVars>
      </dgm:prSet>
      <dgm:spPr/>
    </dgm:pt>
    <dgm:pt modelId="{D51B14E5-413D-4F37-8970-684351D97CCB}" type="pres">
      <dgm:prSet presAssocID="{BEC1A594-A750-48DF-9A95-7B4E00FDA13D}" presName="hierChild2" presStyleCnt="0"/>
      <dgm:spPr/>
    </dgm:pt>
    <dgm:pt modelId="{C6A9998A-7EC6-4132-8AB4-2765A71F1930}" type="pres">
      <dgm:prSet presAssocID="{FC89C8AE-27F6-42CC-9D57-05D3004028F1}" presName="hierRoot1" presStyleCnt="0"/>
      <dgm:spPr/>
    </dgm:pt>
    <dgm:pt modelId="{6187B8C9-AF77-4A1C-A079-E8B61B05D78F}" type="pres">
      <dgm:prSet presAssocID="{FC89C8AE-27F6-42CC-9D57-05D3004028F1}" presName="composite" presStyleCnt="0"/>
      <dgm:spPr/>
    </dgm:pt>
    <dgm:pt modelId="{A1F3BFC3-FEAE-46FB-A5AE-D22C244B4E61}" type="pres">
      <dgm:prSet presAssocID="{FC89C8AE-27F6-42CC-9D57-05D3004028F1}" presName="background" presStyleLbl="node0" presStyleIdx="2" presStyleCnt="3"/>
      <dgm:spPr/>
    </dgm:pt>
    <dgm:pt modelId="{CBC1357D-8B9E-4F79-9CD6-4532DDFCF7C9}" type="pres">
      <dgm:prSet presAssocID="{FC89C8AE-27F6-42CC-9D57-05D3004028F1}" presName="text" presStyleLbl="fgAcc0" presStyleIdx="2" presStyleCnt="3">
        <dgm:presLayoutVars>
          <dgm:chPref val="3"/>
        </dgm:presLayoutVars>
      </dgm:prSet>
      <dgm:spPr/>
    </dgm:pt>
    <dgm:pt modelId="{4486F1D5-0D85-4CB5-9B4D-307ABCDB1130}" type="pres">
      <dgm:prSet presAssocID="{FC89C8AE-27F6-42CC-9D57-05D3004028F1}" presName="hierChild2" presStyleCnt="0"/>
      <dgm:spPr/>
    </dgm:pt>
  </dgm:ptLst>
  <dgm:cxnLst>
    <dgm:cxn modelId="{758F4D50-2432-44A1-981C-18D027BCCC82}" type="presOf" srcId="{CD817DBB-FCCE-47BE-B3AB-B4966FE2A8DB}" destId="{395632B6-CA32-4AF7-B54C-31FF284692B2}" srcOrd="0" destOrd="0" presId="urn:microsoft.com/office/officeart/2005/8/layout/hierarchy1"/>
    <dgm:cxn modelId="{40EF7958-6469-4167-A390-0E1A93D98612}" type="presOf" srcId="{FC89C8AE-27F6-42CC-9D57-05D3004028F1}" destId="{CBC1357D-8B9E-4F79-9CD6-4532DDFCF7C9}" srcOrd="0" destOrd="0" presId="urn:microsoft.com/office/officeart/2005/8/layout/hierarchy1"/>
    <dgm:cxn modelId="{31F34D9F-3BFD-4662-ABC6-32B55413E401}" type="presOf" srcId="{A0486259-34C3-42BB-9413-87CFCB1ADB42}" destId="{5B37A0AD-446C-42BD-8046-EBFA6E7760D6}" srcOrd="0" destOrd="0" presId="urn:microsoft.com/office/officeart/2005/8/layout/hierarchy1"/>
    <dgm:cxn modelId="{58FE66A2-4F7C-49BB-AFAD-68EBB9498616}" type="presOf" srcId="{BEC1A594-A750-48DF-9A95-7B4E00FDA13D}" destId="{41DE03F6-9D40-49F5-B354-D2F681BB5750}" srcOrd="0" destOrd="0" presId="urn:microsoft.com/office/officeart/2005/8/layout/hierarchy1"/>
    <dgm:cxn modelId="{B71A03A7-6EE2-47B4-A7EF-4E3F9C24B80D}" srcId="{CD817DBB-FCCE-47BE-B3AB-B4966FE2A8DB}" destId="{BEC1A594-A750-48DF-9A95-7B4E00FDA13D}" srcOrd="1" destOrd="0" parTransId="{FD65B6A2-F8C1-4D54-9318-6AD85FAD7594}" sibTransId="{A70AFF75-8EBC-4FCA-B6D8-D3EBEE5E58D1}"/>
    <dgm:cxn modelId="{508F8FB9-F03C-4487-8C04-7778C3673403}" srcId="{CD817DBB-FCCE-47BE-B3AB-B4966FE2A8DB}" destId="{A0486259-34C3-42BB-9413-87CFCB1ADB42}" srcOrd="0" destOrd="0" parTransId="{DD3D6184-A568-4C49-B3E2-AF727FBD0ECB}" sibTransId="{952696DA-9B26-48EA-9BE1-35D8BCE788AC}"/>
    <dgm:cxn modelId="{2B9C2FE4-FFBD-4072-8A88-A92904AA11F1}" srcId="{CD817DBB-FCCE-47BE-B3AB-B4966FE2A8DB}" destId="{FC89C8AE-27F6-42CC-9D57-05D3004028F1}" srcOrd="2" destOrd="0" parTransId="{E07C7F78-8FE6-4795-A732-5EC428DB8498}" sibTransId="{8CD60AFF-D257-4E11-AF69-93FEE9F9E47F}"/>
    <dgm:cxn modelId="{AAA84A0A-2314-4861-93B1-FE0BC2C468A1}" type="presParOf" srcId="{395632B6-CA32-4AF7-B54C-31FF284692B2}" destId="{ABF09AF7-154E-480B-B932-147CC28EDF2D}" srcOrd="0" destOrd="0" presId="urn:microsoft.com/office/officeart/2005/8/layout/hierarchy1"/>
    <dgm:cxn modelId="{1240DAA5-D78C-45E5-B8C3-FF0A5DC2F3FA}" type="presParOf" srcId="{ABF09AF7-154E-480B-B932-147CC28EDF2D}" destId="{5577874C-5B98-4133-A433-03B75527908C}" srcOrd="0" destOrd="0" presId="urn:microsoft.com/office/officeart/2005/8/layout/hierarchy1"/>
    <dgm:cxn modelId="{EC932E96-DA98-4C0F-AF48-665A35AC2448}" type="presParOf" srcId="{5577874C-5B98-4133-A433-03B75527908C}" destId="{8CB5B252-60CC-494A-BD48-247570B203E5}" srcOrd="0" destOrd="0" presId="urn:microsoft.com/office/officeart/2005/8/layout/hierarchy1"/>
    <dgm:cxn modelId="{C6CC905B-AD5C-4656-AA6A-693E16440EF1}" type="presParOf" srcId="{5577874C-5B98-4133-A433-03B75527908C}" destId="{5B37A0AD-446C-42BD-8046-EBFA6E7760D6}" srcOrd="1" destOrd="0" presId="urn:microsoft.com/office/officeart/2005/8/layout/hierarchy1"/>
    <dgm:cxn modelId="{4B880374-359C-463F-9288-DEB42CE0ED3B}" type="presParOf" srcId="{ABF09AF7-154E-480B-B932-147CC28EDF2D}" destId="{C9379E69-7B36-458F-B462-1BB9D35F92F2}" srcOrd="1" destOrd="0" presId="urn:microsoft.com/office/officeart/2005/8/layout/hierarchy1"/>
    <dgm:cxn modelId="{B0F49FFE-3E3E-4010-832C-654B2735BB37}" type="presParOf" srcId="{395632B6-CA32-4AF7-B54C-31FF284692B2}" destId="{77A3EA6E-CC84-40FA-B0B1-9C63504B5573}" srcOrd="1" destOrd="0" presId="urn:microsoft.com/office/officeart/2005/8/layout/hierarchy1"/>
    <dgm:cxn modelId="{BC9F80D4-3304-4C76-B1F1-0E216C83EAA6}" type="presParOf" srcId="{77A3EA6E-CC84-40FA-B0B1-9C63504B5573}" destId="{6A9943BA-ED82-44AA-B69C-01AAA8FCFD20}" srcOrd="0" destOrd="0" presId="urn:microsoft.com/office/officeart/2005/8/layout/hierarchy1"/>
    <dgm:cxn modelId="{9A319213-D168-4B27-B43D-D3E620EF186D}" type="presParOf" srcId="{6A9943BA-ED82-44AA-B69C-01AAA8FCFD20}" destId="{D0F0C3FB-73E3-47EB-A697-93AE05475241}" srcOrd="0" destOrd="0" presId="urn:microsoft.com/office/officeart/2005/8/layout/hierarchy1"/>
    <dgm:cxn modelId="{36800F1F-32D7-4075-A3DA-F8A71A315BF7}" type="presParOf" srcId="{6A9943BA-ED82-44AA-B69C-01AAA8FCFD20}" destId="{41DE03F6-9D40-49F5-B354-D2F681BB5750}" srcOrd="1" destOrd="0" presId="urn:microsoft.com/office/officeart/2005/8/layout/hierarchy1"/>
    <dgm:cxn modelId="{10CD4968-A7F5-4CFD-87E2-10221DE420A0}" type="presParOf" srcId="{77A3EA6E-CC84-40FA-B0B1-9C63504B5573}" destId="{D51B14E5-413D-4F37-8970-684351D97CCB}" srcOrd="1" destOrd="0" presId="urn:microsoft.com/office/officeart/2005/8/layout/hierarchy1"/>
    <dgm:cxn modelId="{228F29B2-B801-4EDE-A805-39AD3EF3467E}" type="presParOf" srcId="{395632B6-CA32-4AF7-B54C-31FF284692B2}" destId="{C6A9998A-7EC6-4132-8AB4-2765A71F1930}" srcOrd="2" destOrd="0" presId="urn:microsoft.com/office/officeart/2005/8/layout/hierarchy1"/>
    <dgm:cxn modelId="{C8456D25-4C77-46BC-A43A-1BD3F0D2FD86}" type="presParOf" srcId="{C6A9998A-7EC6-4132-8AB4-2765A71F1930}" destId="{6187B8C9-AF77-4A1C-A079-E8B61B05D78F}" srcOrd="0" destOrd="0" presId="urn:microsoft.com/office/officeart/2005/8/layout/hierarchy1"/>
    <dgm:cxn modelId="{59161844-3C1C-4ED6-AF81-69882E999BFA}" type="presParOf" srcId="{6187B8C9-AF77-4A1C-A079-E8B61B05D78F}" destId="{A1F3BFC3-FEAE-46FB-A5AE-D22C244B4E61}" srcOrd="0" destOrd="0" presId="urn:microsoft.com/office/officeart/2005/8/layout/hierarchy1"/>
    <dgm:cxn modelId="{9BF0C795-1522-49D4-AD6C-38C03B6A585F}" type="presParOf" srcId="{6187B8C9-AF77-4A1C-A079-E8B61B05D78F}" destId="{CBC1357D-8B9E-4F79-9CD6-4532DDFCF7C9}" srcOrd="1" destOrd="0" presId="urn:microsoft.com/office/officeart/2005/8/layout/hierarchy1"/>
    <dgm:cxn modelId="{F2739F3F-4501-4BC0-B66C-BBC91313AA50}" type="presParOf" srcId="{C6A9998A-7EC6-4132-8AB4-2765A71F1930}" destId="{4486F1D5-0D85-4CB5-9B4D-307ABCDB113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5B252-60CC-494A-BD48-247570B203E5}">
      <dsp:nvSpPr>
        <dsp:cNvPr id="0" name=""/>
        <dsp:cNvSpPr/>
      </dsp:nvSpPr>
      <dsp:spPr>
        <a:xfrm>
          <a:off x="0" y="819764"/>
          <a:ext cx="2025224" cy="12860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7A0AD-446C-42BD-8046-EBFA6E7760D6}">
      <dsp:nvSpPr>
        <dsp:cNvPr id="0" name=""/>
        <dsp:cNvSpPr/>
      </dsp:nvSpPr>
      <dsp:spPr>
        <a:xfrm>
          <a:off x="225025" y="1033538"/>
          <a:ext cx="2025224" cy="12860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North Kalgoorlie Primary is a Sun Smart School, and has policy which directs us to ensure that all children are wearing hats when they are playing outside. </a:t>
          </a:r>
        </a:p>
      </dsp:txBody>
      <dsp:txXfrm>
        <a:off x="262691" y="1071204"/>
        <a:ext cx="1949892" cy="1210685"/>
      </dsp:txXfrm>
    </dsp:sp>
    <dsp:sp modelId="{D0F0C3FB-73E3-47EB-A697-93AE05475241}">
      <dsp:nvSpPr>
        <dsp:cNvPr id="0" name=""/>
        <dsp:cNvSpPr/>
      </dsp:nvSpPr>
      <dsp:spPr>
        <a:xfrm>
          <a:off x="2475275" y="819764"/>
          <a:ext cx="2025224" cy="12860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E03F6-9D40-49F5-B354-D2F681BB5750}">
      <dsp:nvSpPr>
        <dsp:cNvPr id="0" name=""/>
        <dsp:cNvSpPr/>
      </dsp:nvSpPr>
      <dsp:spPr>
        <a:xfrm>
          <a:off x="2700300" y="1033538"/>
          <a:ext cx="2025224" cy="12860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Hats need to be broad brim hats, caps are not acceptable sun protection for school. </a:t>
          </a:r>
        </a:p>
      </dsp:txBody>
      <dsp:txXfrm>
        <a:off x="2737966" y="1071204"/>
        <a:ext cx="1949892" cy="1210685"/>
      </dsp:txXfrm>
    </dsp:sp>
    <dsp:sp modelId="{A1F3BFC3-FEAE-46FB-A5AE-D22C244B4E61}">
      <dsp:nvSpPr>
        <dsp:cNvPr id="0" name=""/>
        <dsp:cNvSpPr/>
      </dsp:nvSpPr>
      <dsp:spPr>
        <a:xfrm>
          <a:off x="4950549" y="819764"/>
          <a:ext cx="2025224" cy="12860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C1357D-8B9E-4F79-9CD6-4532DDFCF7C9}">
      <dsp:nvSpPr>
        <dsp:cNvPr id="0" name=""/>
        <dsp:cNvSpPr/>
      </dsp:nvSpPr>
      <dsp:spPr>
        <a:xfrm>
          <a:off x="5175574" y="1033538"/>
          <a:ext cx="2025224" cy="12860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Sunscreen – each room has sunscreen outside their door every morning. Please feel free to use this and apply to your child each day. </a:t>
          </a:r>
        </a:p>
      </dsp:txBody>
      <dsp:txXfrm>
        <a:off x="5213240" y="1071204"/>
        <a:ext cx="1949892" cy="12106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E8AB276-0FC8-488A-ACBD-CA70EA333655}" type="datetimeFigureOut">
              <a:rPr lang="en-AU" smtClean="0"/>
              <a:t>6/03/2024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55DB2D-AAB8-4A26-B15E-D03463F3061D}" type="slidenum">
              <a:rPr lang="en-AU" smtClean="0"/>
              <a:t>‹#›</a:t>
            </a:fld>
            <a:endParaRPr lang="en-AU"/>
          </a:p>
        </p:txBody>
      </p:sp>
    </p:spTree>
    <p:extLst>
      <p:ext uri="{BB962C8B-B14F-4D97-AF65-F5344CB8AC3E}">
        <p14:creationId xmlns:p14="http://schemas.microsoft.com/office/powerpoint/2010/main" val="424013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E8AB276-0FC8-488A-ACBD-CA70EA333655}" type="datetimeFigureOut">
              <a:rPr lang="en-AU" smtClean="0"/>
              <a:t>6/03/2024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55DB2D-AAB8-4A26-B15E-D03463F3061D}" type="slidenum">
              <a:rPr lang="en-AU" smtClean="0"/>
              <a:t>‹#›</a:t>
            </a:fld>
            <a:endParaRPr lang="en-AU"/>
          </a:p>
        </p:txBody>
      </p:sp>
    </p:spTree>
    <p:extLst>
      <p:ext uri="{BB962C8B-B14F-4D97-AF65-F5344CB8AC3E}">
        <p14:creationId xmlns:p14="http://schemas.microsoft.com/office/powerpoint/2010/main" val="93167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E8AB276-0FC8-488A-ACBD-CA70EA333655}" type="datetimeFigureOut">
              <a:rPr lang="en-AU" smtClean="0"/>
              <a:t>6/03/2024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55DB2D-AAB8-4A26-B15E-D03463F3061D}" type="slidenum">
              <a:rPr lang="en-AU" smtClean="0"/>
              <a:t>‹#›</a:t>
            </a:fld>
            <a:endParaRPr lang="en-AU"/>
          </a:p>
        </p:txBody>
      </p:sp>
    </p:spTree>
    <p:extLst>
      <p:ext uri="{BB962C8B-B14F-4D97-AF65-F5344CB8AC3E}">
        <p14:creationId xmlns:p14="http://schemas.microsoft.com/office/powerpoint/2010/main" val="220703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E8AB276-0FC8-488A-ACBD-CA70EA333655}" type="datetimeFigureOut">
              <a:rPr lang="en-AU" smtClean="0"/>
              <a:t>6/03/2024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55DB2D-AAB8-4A26-B15E-D03463F3061D}" type="slidenum">
              <a:rPr lang="en-AU" smtClean="0"/>
              <a:t>‹#›</a:t>
            </a:fld>
            <a:endParaRPr lang="en-AU"/>
          </a:p>
        </p:txBody>
      </p:sp>
    </p:spTree>
    <p:extLst>
      <p:ext uri="{BB962C8B-B14F-4D97-AF65-F5344CB8AC3E}">
        <p14:creationId xmlns:p14="http://schemas.microsoft.com/office/powerpoint/2010/main" val="223993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AB276-0FC8-488A-ACBD-CA70EA333655}" type="datetimeFigureOut">
              <a:rPr lang="en-AU" smtClean="0"/>
              <a:t>6/03/2024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55DB2D-AAB8-4A26-B15E-D03463F3061D}" type="slidenum">
              <a:rPr lang="en-AU" smtClean="0"/>
              <a:t>‹#›</a:t>
            </a:fld>
            <a:endParaRPr lang="en-AU"/>
          </a:p>
        </p:txBody>
      </p:sp>
    </p:spTree>
    <p:extLst>
      <p:ext uri="{BB962C8B-B14F-4D97-AF65-F5344CB8AC3E}">
        <p14:creationId xmlns:p14="http://schemas.microsoft.com/office/powerpoint/2010/main" val="100636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E8AB276-0FC8-488A-ACBD-CA70EA333655}" type="datetimeFigureOut">
              <a:rPr lang="en-AU" smtClean="0"/>
              <a:t>6/03/2024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55DB2D-AAB8-4A26-B15E-D03463F3061D}" type="slidenum">
              <a:rPr lang="en-AU" smtClean="0"/>
              <a:t>‹#›</a:t>
            </a:fld>
            <a:endParaRPr lang="en-AU"/>
          </a:p>
        </p:txBody>
      </p:sp>
    </p:spTree>
    <p:extLst>
      <p:ext uri="{BB962C8B-B14F-4D97-AF65-F5344CB8AC3E}">
        <p14:creationId xmlns:p14="http://schemas.microsoft.com/office/powerpoint/2010/main" val="403051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E8AB276-0FC8-488A-ACBD-CA70EA333655}" type="datetimeFigureOut">
              <a:rPr lang="en-AU" smtClean="0"/>
              <a:t>6/03/2024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D55DB2D-AAB8-4A26-B15E-D03463F3061D}" type="slidenum">
              <a:rPr lang="en-AU" smtClean="0"/>
              <a:t>‹#›</a:t>
            </a:fld>
            <a:endParaRPr lang="en-AU"/>
          </a:p>
        </p:txBody>
      </p:sp>
    </p:spTree>
    <p:extLst>
      <p:ext uri="{BB962C8B-B14F-4D97-AF65-F5344CB8AC3E}">
        <p14:creationId xmlns:p14="http://schemas.microsoft.com/office/powerpoint/2010/main" val="380706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E8AB276-0FC8-488A-ACBD-CA70EA333655}" type="datetimeFigureOut">
              <a:rPr lang="en-AU" smtClean="0"/>
              <a:t>6/03/2024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D55DB2D-AAB8-4A26-B15E-D03463F3061D}" type="slidenum">
              <a:rPr lang="en-AU" smtClean="0"/>
              <a:t>‹#›</a:t>
            </a:fld>
            <a:endParaRPr lang="en-AU"/>
          </a:p>
        </p:txBody>
      </p:sp>
    </p:spTree>
    <p:extLst>
      <p:ext uri="{BB962C8B-B14F-4D97-AF65-F5344CB8AC3E}">
        <p14:creationId xmlns:p14="http://schemas.microsoft.com/office/powerpoint/2010/main" val="269434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AB276-0FC8-488A-ACBD-CA70EA333655}" type="datetimeFigureOut">
              <a:rPr lang="en-AU" smtClean="0"/>
              <a:t>6/03/2024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D55DB2D-AAB8-4A26-B15E-D03463F3061D}" type="slidenum">
              <a:rPr lang="en-AU" smtClean="0"/>
              <a:t>‹#›</a:t>
            </a:fld>
            <a:endParaRPr lang="en-AU"/>
          </a:p>
        </p:txBody>
      </p:sp>
    </p:spTree>
    <p:extLst>
      <p:ext uri="{BB962C8B-B14F-4D97-AF65-F5344CB8AC3E}">
        <p14:creationId xmlns:p14="http://schemas.microsoft.com/office/powerpoint/2010/main" val="401940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8AB276-0FC8-488A-ACBD-CA70EA333655}" type="datetimeFigureOut">
              <a:rPr lang="en-AU" smtClean="0"/>
              <a:t>6/03/2024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55DB2D-AAB8-4A26-B15E-D03463F3061D}" type="slidenum">
              <a:rPr lang="en-AU" smtClean="0"/>
              <a:t>‹#›</a:t>
            </a:fld>
            <a:endParaRPr lang="en-AU"/>
          </a:p>
        </p:txBody>
      </p:sp>
    </p:spTree>
    <p:extLst>
      <p:ext uri="{BB962C8B-B14F-4D97-AF65-F5344CB8AC3E}">
        <p14:creationId xmlns:p14="http://schemas.microsoft.com/office/powerpoint/2010/main" val="111507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8AB276-0FC8-488A-ACBD-CA70EA333655}" type="datetimeFigureOut">
              <a:rPr lang="en-AU" smtClean="0"/>
              <a:t>6/03/2024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55DB2D-AAB8-4A26-B15E-D03463F3061D}" type="slidenum">
              <a:rPr lang="en-AU" smtClean="0"/>
              <a:t>‹#›</a:t>
            </a:fld>
            <a:endParaRPr lang="en-AU"/>
          </a:p>
        </p:txBody>
      </p:sp>
    </p:spTree>
    <p:extLst>
      <p:ext uri="{BB962C8B-B14F-4D97-AF65-F5344CB8AC3E}">
        <p14:creationId xmlns:p14="http://schemas.microsoft.com/office/powerpoint/2010/main" val="329680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AB276-0FC8-488A-ACBD-CA70EA333655}" type="datetimeFigureOut">
              <a:rPr lang="en-AU" smtClean="0"/>
              <a:t>6/03/2024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5DB2D-AAB8-4A26-B15E-D03463F3061D}" type="slidenum">
              <a:rPr lang="en-AU" smtClean="0"/>
              <a:t>‹#›</a:t>
            </a:fld>
            <a:endParaRPr lang="en-AU"/>
          </a:p>
        </p:txBody>
      </p:sp>
    </p:spTree>
    <p:extLst>
      <p:ext uri="{BB962C8B-B14F-4D97-AF65-F5344CB8AC3E}">
        <p14:creationId xmlns:p14="http://schemas.microsoft.com/office/powerpoint/2010/main" val="170680073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kylie.sutton@education.wa.edu.au"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5357" y="3130041"/>
            <a:ext cx="3027251" cy="2387600"/>
          </a:xfrm>
        </p:spPr>
        <p:txBody>
          <a:bodyPr anchor="t">
            <a:normAutofit/>
          </a:bodyPr>
          <a:lstStyle/>
          <a:p>
            <a:pPr algn="l"/>
            <a:r>
              <a:rPr lang="en-AU" sz="3600">
                <a:latin typeface="Britannic Bold" pitchFamily="34" charset="0"/>
              </a:rPr>
              <a:t>Welcome to </a:t>
            </a:r>
            <a:br>
              <a:rPr lang="en-AU" sz="3600">
                <a:latin typeface="Britannic Bold" pitchFamily="34" charset="0"/>
              </a:rPr>
            </a:br>
            <a:r>
              <a:rPr lang="en-AU" sz="3600">
                <a:latin typeface="Britannic Bold" pitchFamily="34" charset="0"/>
              </a:rPr>
              <a:t>Kindergarten </a:t>
            </a:r>
          </a:p>
        </p:txBody>
      </p:sp>
      <p:grpSp>
        <p:nvGrpSpPr>
          <p:cNvPr id="1033" name="Group 10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1034" name="Rectangle 103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8" name="Rectangle 10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localadmin\AppData\Local\Microsoft\Windows\Temporary Internet Files\Content.IE5\WE4L035R\School-Hous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23" r="8681" b="3"/>
          <a:stretch/>
        </p:blipFill>
        <p:spPr bwMode="auto">
          <a:xfrm>
            <a:off x="4441869" y="666728"/>
            <a:ext cx="4152000"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7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648" y="-772"/>
            <a:ext cx="645811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So how does it work?</a:t>
            </a:r>
          </a:p>
        </p:txBody>
      </p:sp>
      <p:sp>
        <p:nvSpPr>
          <p:cNvPr id="4" name="TextBox 3"/>
          <p:cNvSpPr txBox="1"/>
          <p:nvPr/>
        </p:nvSpPr>
        <p:spPr>
          <a:xfrm>
            <a:off x="311085" y="1084082"/>
            <a:ext cx="8365371" cy="1240991"/>
          </a:xfrm>
          <a:prstGeom prst="rect">
            <a:avLst/>
          </a:prstGeom>
          <a:noFill/>
        </p:spPr>
        <p:txBody>
          <a:bodyPr wrap="square" rtlCol="0">
            <a:spAutoFit/>
          </a:bodyPr>
          <a:lstStyle/>
          <a:p>
            <a:r>
              <a:rPr lang="en-AU" dirty="0"/>
              <a:t>Step 1 – involves managing undesirable behaviour by counting 1, 2 or 3. On the count of 3 the student will have to take a short think break, or sometimes a privilege may be removed. This simple technique is remarkably effective when applied with the three principles of the program. </a:t>
            </a:r>
          </a:p>
        </p:txBody>
      </p:sp>
      <p:sp>
        <p:nvSpPr>
          <p:cNvPr id="5" name="TextBox 4"/>
          <p:cNvSpPr txBox="1"/>
          <p:nvPr/>
        </p:nvSpPr>
        <p:spPr>
          <a:xfrm>
            <a:off x="311084" y="2325073"/>
            <a:ext cx="8365371" cy="646331"/>
          </a:xfrm>
          <a:prstGeom prst="rect">
            <a:avLst/>
          </a:prstGeom>
          <a:noFill/>
        </p:spPr>
        <p:txBody>
          <a:bodyPr wrap="square" rtlCol="0">
            <a:spAutoFit/>
          </a:bodyPr>
          <a:lstStyle/>
          <a:p>
            <a:r>
              <a:rPr lang="en-AU" dirty="0"/>
              <a:t>Step 2 – involves the encouraging of good behaviour, for example respect, listening skills, organisational skills, taking turns and thinking of others.</a:t>
            </a:r>
          </a:p>
        </p:txBody>
      </p:sp>
      <p:sp>
        <p:nvSpPr>
          <p:cNvPr id="6" name="TextBox 5"/>
          <p:cNvSpPr txBox="1"/>
          <p:nvPr/>
        </p:nvSpPr>
        <p:spPr>
          <a:xfrm>
            <a:off x="311084" y="3056148"/>
            <a:ext cx="8365371" cy="646331"/>
          </a:xfrm>
          <a:prstGeom prst="rect">
            <a:avLst/>
          </a:prstGeom>
          <a:noFill/>
        </p:spPr>
        <p:txBody>
          <a:bodyPr wrap="square" rtlCol="0">
            <a:spAutoFit/>
          </a:bodyPr>
          <a:lstStyle/>
          <a:p>
            <a:r>
              <a:rPr lang="en-AU" dirty="0"/>
              <a:t>Step 3 – teaching children valuable tools for building healthy relationships with children, including active listening and shared fun.</a:t>
            </a:r>
          </a:p>
        </p:txBody>
      </p:sp>
      <p:sp>
        <p:nvSpPr>
          <p:cNvPr id="7" name="TextBox 6"/>
          <p:cNvSpPr txBox="1"/>
          <p:nvPr/>
        </p:nvSpPr>
        <p:spPr>
          <a:xfrm>
            <a:off x="311084" y="4355850"/>
            <a:ext cx="8365371" cy="1477328"/>
          </a:xfrm>
          <a:prstGeom prst="rect">
            <a:avLst/>
          </a:prstGeom>
          <a:noFill/>
        </p:spPr>
        <p:txBody>
          <a:bodyPr wrap="square" rtlCol="0">
            <a:spAutoFit/>
          </a:bodyPr>
          <a:lstStyle/>
          <a:p>
            <a:r>
              <a:rPr lang="en-AU" dirty="0"/>
              <a:t>Emotion coaching – alongside the management of behaviours in the classroom through emotion coaching we are helping children to develop a better understanding of their own emotions and the emotions of others.</a:t>
            </a:r>
          </a:p>
          <a:p>
            <a:r>
              <a:rPr lang="en-AU" dirty="0"/>
              <a:t>Therefore becoming better at managing their emotions and being able to take responsibility for their own behaviour.</a:t>
            </a:r>
          </a:p>
        </p:txBody>
      </p:sp>
    </p:spTree>
    <p:extLst>
      <p:ext uri="{BB962C8B-B14F-4D97-AF65-F5344CB8AC3E}">
        <p14:creationId xmlns:p14="http://schemas.microsoft.com/office/powerpoint/2010/main" val="376450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401417" y="1138036"/>
            <a:ext cx="4083287" cy="1402470"/>
          </a:xfrm>
          <a:prstGeom prst="rect">
            <a:avLst/>
          </a:prstGeom>
        </p:spPr>
        <p:txBody>
          <a:bodyPr vert="horz" lIns="91440" tIns="45720" rIns="91440" bIns="45720" rtlCol="0" anchor="t">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90000"/>
              </a:lnSpc>
              <a:spcBef>
                <a:spcPct val="0"/>
              </a:spcBef>
              <a:spcAft>
                <a:spcPts val="600"/>
              </a:spcAft>
            </a:pPr>
            <a:r>
              <a:rPr lang="en-US" sz="2800" b="1" cap="none" spc="50">
                <a:ln w="11430"/>
                <a:effectLst>
                  <a:outerShdw blurRad="76200" dist="50800" dir="5400000" algn="tl" rotWithShape="0">
                    <a:srgbClr val="000000">
                      <a:alpha val="65000"/>
                    </a:srgbClr>
                  </a:outerShdw>
                </a:effectLst>
                <a:latin typeface="+mj-lt"/>
                <a:ea typeface="+mj-ea"/>
                <a:cs typeface="+mj-cs"/>
              </a:rPr>
              <a:t>School Priorities</a:t>
            </a:r>
          </a:p>
        </p:txBody>
      </p:sp>
      <p:pic>
        <p:nvPicPr>
          <p:cNvPr id="18" name="Picture 4" descr="Toy plastic numbers">
            <a:extLst>
              <a:ext uri="{FF2B5EF4-FFF2-40B4-BE49-F238E27FC236}">
                <a16:creationId xmlns:a16="http://schemas.microsoft.com/office/drawing/2014/main" id="{C09ABF68-0C0B-50DA-183D-39E43101E978}"/>
              </a:ext>
            </a:extLst>
          </p:cNvPr>
          <p:cNvPicPr>
            <a:picLocks noChangeAspect="1"/>
          </p:cNvPicPr>
          <p:nvPr/>
        </p:nvPicPr>
        <p:blipFill rotWithShape="1">
          <a:blip r:embed="rId2"/>
          <a:srcRect l="28119" r="34278" b="-1"/>
          <a:stretch/>
        </p:blipFill>
        <p:spPr>
          <a:xfrm>
            <a:off x="20" y="10"/>
            <a:ext cx="3863363"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01417" y="1700808"/>
            <a:ext cx="4083287" cy="4968552"/>
          </a:xfrm>
          <a:prstGeom prst="rect">
            <a:avLst/>
          </a:prstGeom>
        </p:spPr>
        <p:txBody>
          <a:bodyPr vert="horz" lIns="91440" tIns="45720" rIns="91440" bIns="45720" rtlCol="0">
            <a:normAutofit fontScale="47500" lnSpcReduction="20000"/>
          </a:bodyPr>
          <a:lstStyle/>
          <a:p>
            <a:pPr indent="-228600">
              <a:lnSpc>
                <a:spcPct val="90000"/>
              </a:lnSpc>
              <a:spcAft>
                <a:spcPts val="600"/>
              </a:spcAft>
              <a:buFont typeface="Arial" panose="020B0604020202020204" pitchFamily="34" charset="0"/>
              <a:buChar char="•"/>
            </a:pPr>
            <a:r>
              <a:rPr lang="en-US" sz="3300" dirty="0"/>
              <a:t>LITERACY AND NUMERACY</a:t>
            </a:r>
          </a:p>
          <a:p>
            <a:pPr indent="-228600">
              <a:lnSpc>
                <a:spcPct val="90000"/>
              </a:lnSpc>
              <a:spcAft>
                <a:spcPts val="600"/>
              </a:spcAft>
              <a:buFont typeface="Arial" panose="020B0604020202020204" pitchFamily="34" charset="0"/>
              <a:buChar char="•"/>
            </a:pPr>
            <a:endParaRPr lang="en-US" sz="3300" dirty="0"/>
          </a:p>
          <a:p>
            <a:pPr indent="-228600">
              <a:lnSpc>
                <a:spcPct val="90000"/>
              </a:lnSpc>
              <a:spcAft>
                <a:spcPts val="600"/>
              </a:spcAft>
              <a:buFont typeface="Arial" panose="020B0604020202020204" pitchFamily="34" charset="0"/>
              <a:buChar char="•"/>
            </a:pPr>
            <a:r>
              <a:rPr lang="en-US" sz="3300" dirty="0"/>
              <a:t>Literacy Block </a:t>
            </a:r>
          </a:p>
          <a:p>
            <a:pPr indent="-228600">
              <a:lnSpc>
                <a:spcPct val="90000"/>
              </a:lnSpc>
              <a:spcAft>
                <a:spcPts val="600"/>
              </a:spcAft>
              <a:buFont typeface="Arial" panose="020B0604020202020204" pitchFamily="34" charset="0"/>
              <a:buChar char="•"/>
            </a:pPr>
            <a:r>
              <a:rPr lang="en-US" sz="3300" dirty="0"/>
              <a:t>Phonics – Diana Rigg PLD (Promoting     Literacy Development)</a:t>
            </a:r>
          </a:p>
          <a:p>
            <a:pPr lvl="1" indent="-228600">
              <a:lnSpc>
                <a:spcPct val="90000"/>
              </a:lnSpc>
              <a:spcAft>
                <a:spcPts val="600"/>
              </a:spcAft>
              <a:buFont typeface="Arial" panose="020B0604020202020204" pitchFamily="34" charset="0"/>
              <a:buChar char="•"/>
            </a:pPr>
            <a:r>
              <a:rPr lang="en-US" sz="3300" dirty="0"/>
              <a:t>Modelled/Guided Writing</a:t>
            </a:r>
          </a:p>
          <a:p>
            <a:pPr lvl="1" indent="-228600">
              <a:lnSpc>
                <a:spcPct val="90000"/>
              </a:lnSpc>
              <a:spcAft>
                <a:spcPts val="600"/>
              </a:spcAft>
              <a:buFont typeface="Arial" panose="020B0604020202020204" pitchFamily="34" charset="0"/>
              <a:buChar char="•"/>
            </a:pPr>
            <a:endParaRPr lang="en-US" sz="3300" dirty="0"/>
          </a:p>
          <a:p>
            <a:pPr lvl="1" indent="-228600">
              <a:lnSpc>
                <a:spcPct val="90000"/>
              </a:lnSpc>
              <a:spcAft>
                <a:spcPts val="600"/>
              </a:spcAft>
              <a:buFont typeface="Arial" panose="020B0604020202020204" pitchFamily="34" charset="0"/>
              <a:buChar char="•"/>
            </a:pPr>
            <a:r>
              <a:rPr lang="en-US" sz="3300" dirty="0"/>
              <a:t>Term 1 focus – syllables, rhyme, name recognition, name writing, fine motor development</a:t>
            </a:r>
          </a:p>
          <a:p>
            <a:pPr lvl="1" indent="-228600">
              <a:lnSpc>
                <a:spcPct val="90000"/>
              </a:lnSpc>
              <a:spcAft>
                <a:spcPts val="600"/>
              </a:spcAft>
              <a:buFont typeface="Arial" panose="020B0604020202020204" pitchFamily="34" charset="0"/>
              <a:buChar char="•"/>
            </a:pPr>
            <a:endParaRPr lang="en-US" sz="3300" dirty="0"/>
          </a:p>
          <a:p>
            <a:pPr indent="-228600">
              <a:lnSpc>
                <a:spcPct val="90000"/>
              </a:lnSpc>
              <a:spcAft>
                <a:spcPts val="600"/>
              </a:spcAft>
              <a:buFont typeface="Arial" panose="020B0604020202020204" pitchFamily="34" charset="0"/>
              <a:buChar char="•"/>
            </a:pPr>
            <a:r>
              <a:rPr lang="en-US" sz="3300" dirty="0"/>
              <a:t>Numeracy Block</a:t>
            </a:r>
          </a:p>
          <a:p>
            <a:pPr lvl="1" indent="-228600">
              <a:lnSpc>
                <a:spcPct val="90000"/>
              </a:lnSpc>
              <a:spcAft>
                <a:spcPts val="600"/>
              </a:spcAft>
              <a:buFont typeface="Arial" panose="020B0604020202020204" pitchFamily="34" charset="0"/>
              <a:buChar char="•"/>
            </a:pPr>
            <a:r>
              <a:rPr lang="en-US" sz="3300" dirty="0"/>
              <a:t>Top ten mathematics program</a:t>
            </a:r>
          </a:p>
          <a:p>
            <a:pPr lvl="1" indent="-228600">
              <a:lnSpc>
                <a:spcPct val="90000"/>
              </a:lnSpc>
              <a:spcAft>
                <a:spcPts val="600"/>
              </a:spcAft>
              <a:buFont typeface="Arial" panose="020B0604020202020204" pitchFamily="34" charset="0"/>
              <a:buChar char="•"/>
            </a:pPr>
            <a:r>
              <a:rPr lang="en-US" sz="3300" dirty="0"/>
              <a:t>Paul Swann </a:t>
            </a:r>
            <a:r>
              <a:rPr lang="en-US" sz="3300" dirty="0" err="1"/>
              <a:t>Maths</a:t>
            </a:r>
            <a:r>
              <a:rPr lang="en-US" sz="3300" dirty="0"/>
              <a:t> Milestones</a:t>
            </a:r>
          </a:p>
          <a:p>
            <a:pPr lvl="1" indent="-228600">
              <a:lnSpc>
                <a:spcPct val="90000"/>
              </a:lnSpc>
              <a:spcAft>
                <a:spcPts val="600"/>
              </a:spcAft>
              <a:buFont typeface="Arial" panose="020B0604020202020204" pitchFamily="34" charset="0"/>
              <a:buChar char="•"/>
            </a:pPr>
            <a:r>
              <a:rPr lang="en-US" sz="3300" dirty="0"/>
              <a:t>Bond Blocks</a:t>
            </a:r>
          </a:p>
          <a:p>
            <a:pPr lvl="1" indent="-228600">
              <a:lnSpc>
                <a:spcPct val="90000"/>
              </a:lnSpc>
              <a:spcAft>
                <a:spcPts val="600"/>
              </a:spcAft>
              <a:buFont typeface="Arial" panose="020B0604020202020204" pitchFamily="34" charset="0"/>
              <a:buChar char="•"/>
            </a:pPr>
            <a:endParaRPr lang="en-US" sz="3300" dirty="0"/>
          </a:p>
          <a:p>
            <a:pPr lvl="1" indent="-228600">
              <a:lnSpc>
                <a:spcPct val="90000"/>
              </a:lnSpc>
              <a:spcAft>
                <a:spcPts val="600"/>
              </a:spcAft>
              <a:buFont typeface="Arial" panose="020B0604020202020204" pitchFamily="34" charset="0"/>
              <a:buChar char="•"/>
            </a:pPr>
            <a:r>
              <a:rPr lang="en-US" sz="3300" dirty="0"/>
              <a:t>Term 1 focus – </a:t>
            </a:r>
            <a:r>
              <a:rPr lang="en-US" sz="3300" dirty="0" err="1"/>
              <a:t>recognising</a:t>
            </a:r>
            <a:r>
              <a:rPr lang="en-US" sz="3300" dirty="0"/>
              <a:t> and reciting numbers to 5, simple patterns, 2D shapes, more or less tasks and </a:t>
            </a:r>
            <a:r>
              <a:rPr lang="en-US" sz="3300" dirty="0" err="1"/>
              <a:t>subitising</a:t>
            </a:r>
            <a:endParaRPr lang="en-US" sz="3300" dirty="0"/>
          </a:p>
          <a:p>
            <a:pPr lvl="1" indent="-228600">
              <a:lnSpc>
                <a:spcPct val="90000"/>
              </a:lnSpc>
              <a:spcAft>
                <a:spcPts val="600"/>
              </a:spcAft>
              <a:buFont typeface="Arial" panose="020B0604020202020204" pitchFamily="34" charset="0"/>
              <a:buChar char="•"/>
            </a:pPr>
            <a:endParaRPr lang="en-US" sz="900" dirty="0"/>
          </a:p>
        </p:txBody>
      </p:sp>
    </p:spTree>
    <p:extLst>
      <p:ext uri="{BB962C8B-B14F-4D97-AF65-F5344CB8AC3E}">
        <p14:creationId xmlns:p14="http://schemas.microsoft.com/office/powerpoint/2010/main" val="2995757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65213" y="1239927"/>
            <a:ext cx="3006440" cy="4680583"/>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90000"/>
              </a:lnSpc>
              <a:spcBef>
                <a:spcPct val="0"/>
              </a:spcBef>
              <a:spcAft>
                <a:spcPts val="600"/>
              </a:spcAft>
            </a:pPr>
            <a:r>
              <a:rPr lang="en-US" sz="4500" b="1" kern="1200" cap="none" spc="50">
                <a:ln w="11430"/>
                <a:solidFill>
                  <a:schemeClr val="tx1"/>
                </a:solidFill>
                <a:effectLst>
                  <a:outerShdw blurRad="76200" dist="50800" dir="5400000" algn="tl" rotWithShape="0">
                    <a:srgbClr val="000000">
                      <a:alpha val="65000"/>
                    </a:srgbClr>
                  </a:outerShdw>
                </a:effectLst>
                <a:latin typeface="+mj-lt"/>
                <a:ea typeface="+mj-ea"/>
                <a:cs typeface="+mj-cs"/>
              </a:rPr>
              <a:t>Collection of Children</a:t>
            </a:r>
          </a:p>
        </p:txBody>
      </p:sp>
      <p:sp>
        <p:nvSpPr>
          <p:cNvPr id="3" name="TextBox 2"/>
          <p:cNvSpPr txBox="1"/>
          <p:nvPr/>
        </p:nvSpPr>
        <p:spPr>
          <a:xfrm>
            <a:off x="4718942" y="1239927"/>
            <a:ext cx="3728868" cy="468058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a:t>-Children must be brought to the classroom by an adult</a:t>
            </a:r>
          </a:p>
          <a:p>
            <a:pPr indent="-228600">
              <a:lnSpc>
                <a:spcPct val="90000"/>
              </a:lnSpc>
              <a:spcAft>
                <a:spcPts val="600"/>
              </a:spcAft>
              <a:buFont typeface="Arial" panose="020B0604020202020204" pitchFamily="34" charset="0"/>
              <a:buChar char="•"/>
            </a:pPr>
            <a:endParaRPr lang="en-US" sz="1400"/>
          </a:p>
          <a:p>
            <a:pPr marL="285750" indent="-228600">
              <a:lnSpc>
                <a:spcPct val="90000"/>
              </a:lnSpc>
              <a:spcAft>
                <a:spcPts val="600"/>
              </a:spcAft>
              <a:buFont typeface="Arial" panose="020B0604020202020204" pitchFamily="34" charset="0"/>
              <a:buChar char="•"/>
            </a:pPr>
            <a:r>
              <a:rPr lang="en-US" sz="1400"/>
              <a:t>Adults must supervise their child and wait with them until staff open doors at 8.45am</a:t>
            </a:r>
          </a:p>
          <a:p>
            <a:pPr marL="285750" indent="-228600">
              <a:lnSpc>
                <a:spcPct val="90000"/>
              </a:lnSpc>
              <a:spcAft>
                <a:spcPts val="600"/>
              </a:spcAft>
              <a:buFont typeface="Arial" panose="020B0604020202020204" pitchFamily="34" charset="0"/>
              <a:buChar char="•"/>
            </a:pPr>
            <a:endParaRPr lang="en-US" sz="1400"/>
          </a:p>
          <a:p>
            <a:pPr marL="285750" indent="-228600">
              <a:lnSpc>
                <a:spcPct val="90000"/>
              </a:lnSpc>
              <a:spcAft>
                <a:spcPts val="600"/>
              </a:spcAft>
              <a:buFont typeface="Arial" panose="020B0604020202020204" pitchFamily="34" charset="0"/>
              <a:buChar char="•"/>
            </a:pPr>
            <a:r>
              <a:rPr lang="en-US" sz="1400"/>
              <a:t>We ask that families are punctual for both drop off and pick up</a:t>
            </a:r>
          </a:p>
          <a:p>
            <a:pPr marL="285750" indent="-228600">
              <a:lnSpc>
                <a:spcPct val="90000"/>
              </a:lnSpc>
              <a:spcAft>
                <a:spcPts val="600"/>
              </a:spcAft>
              <a:buFont typeface="Arial" panose="020B0604020202020204" pitchFamily="34" charset="0"/>
              <a:buChar char="•"/>
            </a:pPr>
            <a:endParaRPr lang="en-US" sz="1400"/>
          </a:p>
          <a:p>
            <a:pPr marL="285750" indent="-228600">
              <a:lnSpc>
                <a:spcPct val="90000"/>
              </a:lnSpc>
              <a:spcAft>
                <a:spcPts val="600"/>
              </a:spcAft>
              <a:buFont typeface="Arial" panose="020B0604020202020204" pitchFamily="34" charset="0"/>
              <a:buChar char="•"/>
            </a:pPr>
            <a:r>
              <a:rPr lang="en-US" sz="1400"/>
              <a:t>If you are running unavoidably late for collection please phone kindy on </a:t>
            </a:r>
          </a:p>
          <a:p>
            <a:pPr indent="-228600">
              <a:lnSpc>
                <a:spcPct val="90000"/>
              </a:lnSpc>
              <a:spcAft>
                <a:spcPts val="600"/>
              </a:spcAft>
              <a:buFont typeface="Arial" panose="020B0604020202020204" pitchFamily="34" charset="0"/>
              <a:buChar char="•"/>
            </a:pPr>
            <a:r>
              <a:rPr lang="en-US" sz="1400" b="1"/>
              <a:t>       </a:t>
            </a:r>
            <a:r>
              <a:rPr lang="en-US" sz="1400" b="1" u="sng"/>
              <a:t> 9021 4401</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Please notify staff if your child is being picked up by someone other than a parent/guardian. Where possible notify via a written note to your classroom teacher. </a:t>
            </a:r>
          </a:p>
        </p:txBody>
      </p:sp>
    </p:spTree>
    <p:extLst>
      <p:ext uri="{BB962C8B-B14F-4D97-AF65-F5344CB8AC3E}">
        <p14:creationId xmlns:p14="http://schemas.microsoft.com/office/powerpoint/2010/main" val="870499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65213" y="1239927"/>
            <a:ext cx="3006440" cy="4680583"/>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90000"/>
              </a:lnSpc>
              <a:spcBef>
                <a:spcPct val="0"/>
              </a:spcBef>
              <a:spcAft>
                <a:spcPts val="600"/>
              </a:spcAft>
            </a:pPr>
            <a:r>
              <a:rPr lang="en-US" sz="4500" b="1" kern="1200" cap="none" spc="50">
                <a:ln w="11430"/>
                <a:solidFill>
                  <a:schemeClr val="tx1"/>
                </a:solidFill>
                <a:effectLst>
                  <a:outerShdw blurRad="76200" dist="50800" dir="5400000" algn="tl" rotWithShape="0">
                    <a:srgbClr val="000000">
                      <a:alpha val="65000"/>
                    </a:srgbClr>
                  </a:outerShdw>
                </a:effectLst>
                <a:latin typeface="+mj-lt"/>
                <a:ea typeface="+mj-ea"/>
                <a:cs typeface="+mj-cs"/>
              </a:rPr>
              <a:t>Parent Help</a:t>
            </a:r>
          </a:p>
        </p:txBody>
      </p:sp>
      <p:sp>
        <p:nvSpPr>
          <p:cNvPr id="3" name="TextBox 2"/>
          <p:cNvSpPr txBox="1"/>
          <p:nvPr/>
        </p:nvSpPr>
        <p:spPr>
          <a:xfrm>
            <a:off x="4718942" y="1239927"/>
            <a:ext cx="3728868" cy="468058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a:t>-Parents are an integral part of the learning program at NKPS, we will be commencing parent help in our classrooms in Term 2.</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Term 1 is all about settling children into the rules and routines of kindergarten, as well as developing our relationships with children.</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There will be parent help rosters at each classroom for you to be able to write your name down, and come and enjoy the fun and creativity of kindergarten.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It is preferable not to bring in younger siblings.</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Parent help runs first thing in the morning from 8.45am – 10.30am.</a:t>
            </a:r>
          </a:p>
        </p:txBody>
      </p:sp>
    </p:spTree>
    <p:extLst>
      <p:ext uri="{BB962C8B-B14F-4D97-AF65-F5344CB8AC3E}">
        <p14:creationId xmlns:p14="http://schemas.microsoft.com/office/powerpoint/2010/main" val="367726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217" y="11352"/>
            <a:ext cx="772871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Hat/ Play in the Shade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a:extLst>
              <a:ext uri="{FF2B5EF4-FFF2-40B4-BE49-F238E27FC236}">
                <a16:creationId xmlns:a16="http://schemas.microsoft.com/office/drawing/2014/main" id="{C4B6BA90-260B-EFBE-146C-88C106D932E9}"/>
              </a:ext>
            </a:extLst>
          </p:cNvPr>
          <p:cNvSpPr/>
          <p:nvPr/>
        </p:nvSpPr>
        <p:spPr>
          <a:xfrm>
            <a:off x="2846027" y="3717032"/>
            <a:ext cx="287610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Head lice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a:extLst>
              <a:ext uri="{FF2B5EF4-FFF2-40B4-BE49-F238E27FC236}">
                <a16:creationId xmlns:a16="http://schemas.microsoft.com/office/drawing/2014/main" id="{41812AD4-3BDA-0AFB-E951-9466BC01119D}"/>
              </a:ext>
            </a:extLst>
          </p:cNvPr>
          <p:cNvSpPr txBox="1"/>
          <p:nvPr/>
        </p:nvSpPr>
        <p:spPr>
          <a:xfrm>
            <a:off x="839060" y="4640362"/>
            <a:ext cx="7200800" cy="1754326"/>
          </a:xfrm>
          <a:prstGeom prst="rect">
            <a:avLst/>
          </a:prstGeom>
          <a:noFill/>
        </p:spPr>
        <p:txBody>
          <a:bodyPr wrap="square" rtlCol="0">
            <a:spAutoFit/>
          </a:bodyPr>
          <a:lstStyle/>
          <a:p>
            <a:r>
              <a:rPr lang="en-US"/>
              <a:t>I</a:t>
            </a:r>
            <a:r>
              <a:rPr lang="en-AU"/>
              <a:t>f you discover that your child has head lice or nits, please notify staff immediately and exclude your child from kindergarten until he or she has been treated. </a:t>
            </a:r>
          </a:p>
          <a:p>
            <a:endParaRPr lang="en-AU"/>
          </a:p>
          <a:p>
            <a:r>
              <a:rPr lang="en-AU"/>
              <a:t>We will notify all parents in the class and ask them to check their child’s hair.</a:t>
            </a:r>
            <a:endParaRPr lang="en-US" dirty="0"/>
          </a:p>
        </p:txBody>
      </p:sp>
      <p:graphicFrame>
        <p:nvGraphicFramePr>
          <p:cNvPr id="7" name="TextBox 2">
            <a:extLst>
              <a:ext uri="{FF2B5EF4-FFF2-40B4-BE49-F238E27FC236}">
                <a16:creationId xmlns:a16="http://schemas.microsoft.com/office/drawing/2014/main" id="{5EBDB666-AC28-C3A1-AD8F-BE0CDC5E8DFB}"/>
              </a:ext>
            </a:extLst>
          </p:cNvPr>
          <p:cNvGraphicFramePr/>
          <p:nvPr/>
        </p:nvGraphicFramePr>
        <p:xfrm>
          <a:off x="839060" y="1124744"/>
          <a:ext cx="7200800" cy="313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94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102556" y="233201"/>
            <a:ext cx="3117384" cy="769437"/>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90000"/>
              </a:lnSpc>
              <a:spcBef>
                <a:spcPct val="0"/>
              </a:spcBef>
              <a:spcAft>
                <a:spcPts val="600"/>
              </a:spcAft>
            </a:pPr>
            <a:r>
              <a:rPr lang="en-US" sz="3500" b="1" cap="none" spc="50" dirty="0">
                <a:ln w="11430"/>
                <a:effectLst>
                  <a:outerShdw blurRad="76200" dist="50800" dir="5400000" algn="tl" rotWithShape="0">
                    <a:srgbClr val="000000">
                      <a:alpha val="65000"/>
                    </a:srgbClr>
                  </a:outerShdw>
                </a:effectLst>
                <a:latin typeface="+mj-lt"/>
                <a:ea typeface="+mj-ea"/>
                <a:cs typeface="+mj-cs"/>
              </a:rPr>
              <a:t>Birthdays</a:t>
            </a:r>
          </a:p>
        </p:txBody>
      </p:sp>
      <p:pic>
        <p:nvPicPr>
          <p:cNvPr id="5" name="Picture 4" descr="Birthday cake with candles">
            <a:extLst>
              <a:ext uri="{FF2B5EF4-FFF2-40B4-BE49-F238E27FC236}">
                <a16:creationId xmlns:a16="http://schemas.microsoft.com/office/drawing/2014/main" id="{AD582764-8E2F-48D5-8BE3-48276E0B6077}"/>
              </a:ext>
            </a:extLst>
          </p:cNvPr>
          <p:cNvPicPr>
            <a:picLocks noChangeAspect="1"/>
          </p:cNvPicPr>
          <p:nvPr/>
        </p:nvPicPr>
        <p:blipFill rotWithShape="1">
          <a:blip r:embed="rId2"/>
          <a:srcRect r="52166" b="-2"/>
          <a:stretch/>
        </p:blipFill>
        <p:spPr>
          <a:xfrm>
            <a:off x="20" y="-2"/>
            <a:ext cx="4571980" cy="6858002"/>
          </a:xfrm>
          <a:prstGeom prst="rect">
            <a:avLst/>
          </a:prstGeom>
        </p:spPr>
      </p:pic>
      <p:sp>
        <p:nvSpPr>
          <p:cNvPr id="3" name="TextBox 2"/>
          <p:cNvSpPr txBox="1"/>
          <p:nvPr/>
        </p:nvSpPr>
        <p:spPr>
          <a:xfrm>
            <a:off x="5102556" y="1196753"/>
            <a:ext cx="3573900" cy="5428046"/>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1400" dirty="0"/>
              <a:t>Parents are more than welcome to send in a birthday cake or birthday cupcakes to school to celebrate their child’s birthday. </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At </a:t>
            </a:r>
            <a:r>
              <a:rPr lang="en-US" sz="1400" dirty="0" err="1"/>
              <a:t>kindy</a:t>
            </a:r>
            <a:r>
              <a:rPr lang="en-US" sz="1400" dirty="0"/>
              <a:t> we sing happy birthday and give the child a small </a:t>
            </a:r>
            <a:r>
              <a:rPr lang="en-US" sz="1400" dirty="0" err="1"/>
              <a:t>momento</a:t>
            </a:r>
            <a:r>
              <a:rPr lang="en-US" sz="1400" dirty="0"/>
              <a:t>. </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If for any reason you do not want your child to participate in these celebrations, please let us know.</a:t>
            </a:r>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b="1" u="sng" dirty="0"/>
              <a:t>Allergies</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Please take note of any allergies within the classroom. Please send in cakes/products which are nut free. </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If your child has an allergy you may wish to supply some ‘safe’ birthday cupcakes in to school for us to keep in the freezer and hand out to your child on these occasions. </a:t>
            </a:r>
          </a:p>
        </p:txBody>
      </p:sp>
    </p:spTree>
    <p:extLst>
      <p:ext uri="{BB962C8B-B14F-4D97-AF65-F5344CB8AC3E}">
        <p14:creationId xmlns:p14="http://schemas.microsoft.com/office/powerpoint/2010/main" val="118055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ethoscope">
            <a:extLst>
              <a:ext uri="{FF2B5EF4-FFF2-40B4-BE49-F238E27FC236}">
                <a16:creationId xmlns:a16="http://schemas.microsoft.com/office/drawing/2014/main" id="{9F0FC8AE-0D9F-6656-2302-79978386A714}"/>
              </a:ext>
            </a:extLst>
          </p:cNvPr>
          <p:cNvPicPr>
            <a:picLocks noChangeAspect="1"/>
          </p:cNvPicPr>
          <p:nvPr/>
        </p:nvPicPr>
        <p:blipFill rotWithShape="1">
          <a:blip r:embed="rId2"/>
          <a:srcRect l="33017" r="27489" b="-2"/>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427984" y="-161729"/>
            <a:ext cx="4098726" cy="1559301"/>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90000"/>
              </a:lnSpc>
              <a:spcBef>
                <a:spcPct val="0"/>
              </a:spcBef>
              <a:spcAft>
                <a:spcPts val="600"/>
              </a:spcAft>
            </a:pPr>
            <a:r>
              <a:rPr lang="en-US" sz="3500" b="1" cap="none" spc="50" dirty="0">
                <a:ln w="11430"/>
                <a:effectLst>
                  <a:outerShdw blurRad="76200" dist="50800" dir="5400000" algn="tl" rotWithShape="0">
                    <a:srgbClr val="000000">
                      <a:alpha val="65000"/>
                    </a:srgbClr>
                  </a:outerShdw>
                </a:effectLst>
                <a:latin typeface="+mj-lt"/>
                <a:ea typeface="+mj-ea"/>
                <a:cs typeface="+mj-cs"/>
              </a:rPr>
              <a:t>Allied Health Service</a:t>
            </a:r>
          </a:p>
        </p:txBody>
      </p:sp>
      <p:sp>
        <p:nvSpPr>
          <p:cNvPr id="3" name="TextBox 2"/>
          <p:cNvSpPr txBox="1"/>
          <p:nvPr/>
        </p:nvSpPr>
        <p:spPr>
          <a:xfrm>
            <a:off x="4283969" y="1397572"/>
            <a:ext cx="4464496" cy="484250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dirty="0"/>
              <a:t>During the year we work closely with Allied Health Services team from the Kalgoorlie Regional Hospital.</a:t>
            </a:r>
          </a:p>
          <a:p>
            <a:pPr marL="285750" indent="-228600">
              <a:lnSpc>
                <a:spcPct val="90000"/>
              </a:lnSpc>
              <a:spcAft>
                <a:spcPts val="600"/>
              </a:spcAft>
              <a:buFont typeface="Arial" panose="020B0604020202020204" pitchFamily="34" charset="0"/>
              <a:buChar char="•"/>
            </a:pPr>
            <a:r>
              <a:rPr lang="en-US" sz="1400" dirty="0"/>
              <a:t>Physiotherapists, Speech Therapists and Occupational Therapists. </a:t>
            </a: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1400" dirty="0"/>
              <a:t>If you have any concerns regarding your child in these areas you can request a referral through teaching staff. Similarly, if we have any concerns with your child in these areas , we will discuss these with you and if agreed upon refer your child for further services. </a:t>
            </a: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1400" b="1" u="sng" dirty="0"/>
              <a:t>Health Nurse</a:t>
            </a:r>
          </a:p>
          <a:p>
            <a:pPr marL="285750" indent="-228600">
              <a:lnSpc>
                <a:spcPct val="90000"/>
              </a:lnSpc>
              <a:spcAft>
                <a:spcPts val="600"/>
              </a:spcAft>
              <a:buFont typeface="Arial" panose="020B0604020202020204" pitchFamily="34" charset="0"/>
              <a:buChar char="•"/>
            </a:pPr>
            <a:r>
              <a:rPr lang="en-US" sz="1400" dirty="0"/>
              <a:t>Our school nurse this year is </a:t>
            </a:r>
            <a:r>
              <a:rPr lang="en-US" sz="1400" b="1" u="sng" dirty="0" err="1"/>
              <a:t>Mrs</a:t>
            </a:r>
            <a:r>
              <a:rPr lang="en-US" sz="1400" b="1" u="sng" dirty="0"/>
              <a:t> Michelle Wynne.</a:t>
            </a:r>
          </a:p>
          <a:p>
            <a:pPr marL="285750" indent="-228600">
              <a:lnSpc>
                <a:spcPct val="90000"/>
              </a:lnSpc>
              <a:spcAft>
                <a:spcPts val="600"/>
              </a:spcAft>
              <a:buFont typeface="Arial" panose="020B0604020202020204" pitchFamily="34" charset="0"/>
              <a:buChar char="•"/>
            </a:pPr>
            <a:r>
              <a:rPr lang="en-US" sz="1400" dirty="0"/>
              <a:t>With parental consent, Michelle will do a health screen on all kindergarten children starting in term 2. Health forms will be sent to parents, please return these to school ASAP. </a:t>
            </a:r>
          </a:p>
        </p:txBody>
      </p:sp>
    </p:spTree>
    <p:extLst>
      <p:ext uri="{BB962C8B-B14F-4D97-AF65-F5344CB8AC3E}">
        <p14:creationId xmlns:p14="http://schemas.microsoft.com/office/powerpoint/2010/main" val="428797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1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92"/>
            <a:ext cx="9143999"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35"/>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8" y="-3783777"/>
            <a:ext cx="1576446" cy="9144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9075" y="986"/>
            <a:ext cx="322756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24785" y="353160"/>
            <a:ext cx="5318475" cy="898581"/>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90000"/>
              </a:lnSpc>
              <a:spcBef>
                <a:spcPct val="0"/>
              </a:spcBef>
              <a:spcAft>
                <a:spcPts val="600"/>
              </a:spcAft>
            </a:pPr>
            <a:r>
              <a:rPr lang="en-US" sz="3500" b="1" cap="none" spc="50">
                <a:ln w="11430"/>
                <a:solidFill>
                  <a:srgbClr val="FFFFFF"/>
                </a:solidFill>
                <a:effectLst>
                  <a:outerShdw blurRad="76200" dist="50800" dir="5400000" algn="tl" rotWithShape="0">
                    <a:srgbClr val="000000">
                      <a:alpha val="65000"/>
                    </a:srgbClr>
                  </a:outerShdw>
                </a:effectLst>
                <a:latin typeface="+mj-lt"/>
                <a:ea typeface="+mj-ea"/>
                <a:cs typeface="+mj-cs"/>
              </a:rPr>
              <a:t>Food at kindy</a:t>
            </a:r>
          </a:p>
        </p:txBody>
      </p:sp>
      <p:pic>
        <p:nvPicPr>
          <p:cNvPr id="9" name="Picture 8">
            <a:extLst>
              <a:ext uri="{FF2B5EF4-FFF2-40B4-BE49-F238E27FC236}">
                <a16:creationId xmlns:a16="http://schemas.microsoft.com/office/drawing/2014/main" id="{248A83EC-A7F0-99E0-6DDE-86C3E8A70218}"/>
              </a:ext>
            </a:extLst>
          </p:cNvPr>
          <p:cNvPicPr>
            <a:picLocks noChangeAspect="1"/>
          </p:cNvPicPr>
          <p:nvPr/>
        </p:nvPicPr>
        <p:blipFill>
          <a:blip r:embed="rId2"/>
          <a:stretch>
            <a:fillRect/>
          </a:stretch>
        </p:blipFill>
        <p:spPr>
          <a:xfrm>
            <a:off x="536811" y="3093096"/>
            <a:ext cx="3848316" cy="2174297"/>
          </a:xfrm>
          <a:prstGeom prst="rect">
            <a:avLst/>
          </a:prstGeom>
        </p:spPr>
      </p:pic>
      <p:pic>
        <p:nvPicPr>
          <p:cNvPr id="5" name="Picture 4">
            <a:extLst>
              <a:ext uri="{FF2B5EF4-FFF2-40B4-BE49-F238E27FC236}">
                <a16:creationId xmlns:a16="http://schemas.microsoft.com/office/drawing/2014/main" id="{30EC86A8-D3A1-069C-EF0C-D586B14D1929}"/>
              </a:ext>
            </a:extLst>
          </p:cNvPr>
          <p:cNvPicPr>
            <a:picLocks noChangeAspect="1"/>
          </p:cNvPicPr>
          <p:nvPr/>
        </p:nvPicPr>
        <p:blipFill>
          <a:blip r:embed="rId3"/>
          <a:stretch>
            <a:fillRect/>
          </a:stretch>
        </p:blipFill>
        <p:spPr>
          <a:xfrm>
            <a:off x="4758873" y="2217815"/>
            <a:ext cx="2828465" cy="3997831"/>
          </a:xfrm>
          <a:prstGeom prst="rect">
            <a:avLst/>
          </a:prstGeom>
        </p:spPr>
      </p:pic>
    </p:spTree>
    <p:extLst>
      <p:ext uri="{BB962C8B-B14F-4D97-AF65-F5344CB8AC3E}">
        <p14:creationId xmlns:p14="http://schemas.microsoft.com/office/powerpoint/2010/main" val="108038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F183ED1-578A-67E6-0681-B3DB2AFA160F}"/>
              </a:ext>
            </a:extLst>
          </p:cNvPr>
          <p:cNvPicPr>
            <a:picLocks noChangeAspect="1"/>
          </p:cNvPicPr>
          <p:nvPr/>
        </p:nvPicPr>
        <p:blipFill>
          <a:blip r:embed="rId2"/>
          <a:stretch>
            <a:fillRect/>
          </a:stretch>
        </p:blipFill>
        <p:spPr>
          <a:xfrm>
            <a:off x="762000" y="457200"/>
            <a:ext cx="7619999" cy="5943600"/>
          </a:xfrm>
          <a:prstGeom prst="rect">
            <a:avLst/>
          </a:prstGeom>
        </p:spPr>
      </p:pic>
    </p:spTree>
    <p:extLst>
      <p:ext uri="{BB962C8B-B14F-4D97-AF65-F5344CB8AC3E}">
        <p14:creationId xmlns:p14="http://schemas.microsoft.com/office/powerpoint/2010/main" val="1517210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9552" y="1340768"/>
            <a:ext cx="3064248" cy="359120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200" dirty="0"/>
              <a:t>Reminder that the Kindy playground is not for use before or after school times. </a:t>
            </a:r>
          </a:p>
          <a:p>
            <a:pPr indent="-228600">
              <a:lnSpc>
                <a:spcPct val="90000"/>
              </a:lnSpc>
              <a:spcAft>
                <a:spcPts val="600"/>
              </a:spcAft>
              <a:buFont typeface="Arial" panose="020B0604020202020204" pitchFamily="34" charset="0"/>
              <a:buChar char="•"/>
            </a:pPr>
            <a:endParaRPr lang="en-US" sz="1700" dirty="0"/>
          </a:p>
        </p:txBody>
      </p:sp>
      <p:pic>
        <p:nvPicPr>
          <p:cNvPr id="4" name="Picture 3">
            <a:extLst>
              <a:ext uri="{FF2B5EF4-FFF2-40B4-BE49-F238E27FC236}">
                <a16:creationId xmlns:a16="http://schemas.microsoft.com/office/drawing/2014/main" id="{02969C9F-D01B-85BF-E7CD-F8EF9BC953F3}"/>
              </a:ext>
            </a:extLst>
          </p:cNvPr>
          <p:cNvPicPr>
            <a:picLocks noChangeAspect="1"/>
          </p:cNvPicPr>
          <p:nvPr/>
        </p:nvPicPr>
        <p:blipFill rotWithShape="1">
          <a:blip r:embed="rId2"/>
          <a:srcRect l="34109" r="25654"/>
          <a:stretch/>
        </p:blipFill>
        <p:spPr>
          <a:xfrm>
            <a:off x="4238244" y="10"/>
            <a:ext cx="4905756" cy="6857990"/>
          </a:xfrm>
          <a:prstGeom prst="rect">
            <a:avLst/>
          </a:prstGeom>
        </p:spPr>
      </p:pic>
    </p:spTree>
    <p:extLst>
      <p:ext uri="{BB962C8B-B14F-4D97-AF65-F5344CB8AC3E}">
        <p14:creationId xmlns:p14="http://schemas.microsoft.com/office/powerpoint/2010/main" val="221083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906051" y="2150362"/>
            <a:ext cx="5860051" cy="1559357"/>
            <a:chOff x="6081624" y="1998368"/>
            <a:chExt cx="5613457" cy="782175"/>
          </a:xfrm>
          <a:solidFill>
            <a:schemeClr val="accent4"/>
          </a:solidFill>
        </p:grpSpPr>
        <p:sp>
          <p:nvSpPr>
            <p:cNvPr id="2058" name="Rectangle 2057">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graphics clipart\junior expectations poster SWPB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1070" b="10647"/>
          <a:stretch/>
        </p:blipFill>
        <p:spPr bwMode="auto">
          <a:xfrm>
            <a:off x="628650" y="704765"/>
            <a:ext cx="7971282" cy="544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99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2039" y="643466"/>
            <a:ext cx="3331763" cy="55710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46074" y="1163432"/>
            <a:ext cx="2542990" cy="4531117"/>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defTabSz="740664">
              <a:lnSpc>
                <a:spcPct val="90000"/>
              </a:lnSpc>
              <a:spcBef>
                <a:spcPct val="0"/>
              </a:spcBef>
              <a:spcAft>
                <a:spcPts val="486"/>
              </a:spcAft>
            </a:pPr>
            <a:r>
              <a:rPr lang="en-US" sz="3807" b="1" kern="1200" spc="41">
                <a:ln w="11430"/>
                <a:solidFill>
                  <a:srgbClr val="FFFFFF"/>
                </a:solidFill>
                <a:effectLst>
                  <a:outerShdw blurRad="76200" dist="50800" dir="5400000" algn="tl" rotWithShape="0">
                    <a:srgbClr val="000000">
                      <a:alpha val="65000"/>
                    </a:srgbClr>
                  </a:outerShdw>
                </a:effectLst>
                <a:latin typeface="+mj-lt"/>
                <a:ea typeface="+mj-ea"/>
                <a:cs typeface="+mj-cs"/>
              </a:rPr>
              <a:t>Parents As Partners</a:t>
            </a:r>
            <a:endParaRPr lang="en-US" sz="4700" b="1" kern="1200" cap="none" spc="50">
              <a:ln w="11430"/>
              <a:solidFill>
                <a:srgbClr val="FFFFFF"/>
              </a:solidFill>
              <a:effectLst>
                <a:outerShdw blurRad="76200" dist="50800" dir="5400000" algn="tl" rotWithShape="0">
                  <a:srgbClr val="000000">
                    <a:alpha val="65000"/>
                  </a:srgbClr>
                </a:outerShdw>
              </a:effectLst>
              <a:latin typeface="+mj-lt"/>
              <a:ea typeface="+mj-ea"/>
              <a:cs typeface="+mj-cs"/>
            </a:endParaRPr>
          </a:p>
        </p:txBody>
      </p:sp>
      <p:cxnSp>
        <p:nvCxnSpPr>
          <p:cNvPr id="13" name="Straight Connector 12">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79961" y="2611901"/>
            <a:ext cx="0" cy="16341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766083" y="1163175"/>
            <a:ext cx="3325876" cy="537763"/>
          </a:xfrm>
          <a:prstGeom prst="rect">
            <a:avLst/>
          </a:prstGeom>
          <a:noFill/>
        </p:spPr>
        <p:txBody>
          <a:bodyPr wrap="square" lIns="91440" tIns="45720" rIns="91440" bIns="45720" anchor="t">
            <a:normAutofit/>
          </a:bodyPr>
          <a:lstStyle/>
          <a:p>
            <a:pPr algn="ctr" defTabSz="740664">
              <a:lnSpc>
                <a:spcPct val="90000"/>
              </a:lnSpc>
              <a:spcAft>
                <a:spcPts val="486"/>
              </a:spcAft>
            </a:pPr>
            <a:r>
              <a:rPr lang="en-US" sz="1620" b="1" kern="1200" spc="41">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rPr>
              <a:t>Things you can do to help your child’s education:</a:t>
            </a:r>
            <a:endParaRPr lang="en-US" sz="20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Box 4"/>
          <p:cNvSpPr txBox="1"/>
          <p:nvPr/>
        </p:nvSpPr>
        <p:spPr>
          <a:xfrm>
            <a:off x="4766083" y="1756390"/>
            <a:ext cx="3325876" cy="1098738"/>
          </a:xfrm>
          <a:prstGeom prst="rect">
            <a:avLst/>
          </a:prstGeom>
          <a:noFill/>
        </p:spPr>
        <p:txBody>
          <a:bodyPr wrap="square" rtlCol="0" anchor="t">
            <a:normAutofit/>
          </a:bodyPr>
          <a:lstStyle/>
          <a:p>
            <a:pPr defTabSz="740664">
              <a:lnSpc>
                <a:spcPct val="90000"/>
              </a:lnSpc>
              <a:spcAft>
                <a:spcPts val="486"/>
              </a:spcAft>
            </a:pPr>
            <a:r>
              <a:rPr lang="en-AU" sz="1782" b="1" u="sng" kern="1200">
                <a:solidFill>
                  <a:schemeClr val="tx1"/>
                </a:solidFill>
                <a:latin typeface="+mn-lt"/>
                <a:ea typeface="+mn-ea"/>
                <a:cs typeface="+mn-cs"/>
              </a:rPr>
              <a:t>Attendance </a:t>
            </a:r>
            <a:r>
              <a:rPr lang="en-AU" sz="1782" kern="1200">
                <a:solidFill>
                  <a:schemeClr val="tx1"/>
                </a:solidFill>
                <a:latin typeface="+mn-lt"/>
                <a:ea typeface="+mn-ea"/>
                <a:cs typeface="+mn-cs"/>
              </a:rPr>
              <a:t>: They have to be at school to learn. Less than 90% is considered at Educational Risk</a:t>
            </a:r>
            <a:endParaRPr lang="en-AU" sz="2200"/>
          </a:p>
        </p:txBody>
      </p:sp>
      <p:sp>
        <p:nvSpPr>
          <p:cNvPr id="6" name="TextBox 5"/>
          <p:cNvSpPr txBox="1"/>
          <p:nvPr/>
        </p:nvSpPr>
        <p:spPr>
          <a:xfrm>
            <a:off x="4766083" y="2910581"/>
            <a:ext cx="3325876" cy="1873788"/>
          </a:xfrm>
          <a:prstGeom prst="rect">
            <a:avLst/>
          </a:prstGeom>
          <a:noFill/>
        </p:spPr>
        <p:txBody>
          <a:bodyPr wrap="square" rtlCol="0" anchor="t">
            <a:normAutofit/>
          </a:bodyPr>
          <a:lstStyle/>
          <a:p>
            <a:pPr defTabSz="740664">
              <a:lnSpc>
                <a:spcPct val="90000"/>
              </a:lnSpc>
              <a:spcAft>
                <a:spcPts val="486"/>
              </a:spcAft>
            </a:pPr>
            <a:r>
              <a:rPr lang="en-AU" sz="1782" b="1" u="sng" kern="1200">
                <a:solidFill>
                  <a:schemeClr val="tx1"/>
                </a:solidFill>
                <a:latin typeface="+mn-lt"/>
                <a:ea typeface="+mn-ea"/>
                <a:cs typeface="+mn-cs"/>
              </a:rPr>
              <a:t>Home Reading </a:t>
            </a:r>
            <a:r>
              <a:rPr lang="en-AU" sz="1782" kern="1200">
                <a:solidFill>
                  <a:schemeClr val="tx1"/>
                </a:solidFill>
                <a:latin typeface="+mn-lt"/>
                <a:ea typeface="+mn-ea"/>
                <a:cs typeface="+mn-cs"/>
              </a:rPr>
              <a:t>:Comprehension readers or any books at home read to your child on a regular basis assists with your child’s literacy understanding and development. </a:t>
            </a:r>
            <a:endParaRPr lang="en-AU" sz="2200"/>
          </a:p>
        </p:txBody>
      </p:sp>
      <p:sp>
        <p:nvSpPr>
          <p:cNvPr id="2" name="Rectangle 1"/>
          <p:cNvSpPr/>
          <p:nvPr/>
        </p:nvSpPr>
        <p:spPr>
          <a:xfrm>
            <a:off x="4766083" y="4839821"/>
            <a:ext cx="3325876" cy="856294"/>
          </a:xfrm>
          <a:prstGeom prst="rect">
            <a:avLst/>
          </a:prstGeom>
        </p:spPr>
        <p:txBody>
          <a:bodyPr wrap="square" anchor="t">
            <a:normAutofit/>
          </a:bodyPr>
          <a:lstStyle/>
          <a:p>
            <a:pPr defTabSz="740664">
              <a:lnSpc>
                <a:spcPct val="90000"/>
              </a:lnSpc>
              <a:spcAft>
                <a:spcPts val="486"/>
              </a:spcAft>
            </a:pPr>
            <a:r>
              <a:rPr lang="en-AU" sz="1620" b="1" u="sng" kern="1200">
                <a:solidFill>
                  <a:schemeClr val="tx1"/>
                </a:solidFill>
                <a:latin typeface="+mn-lt"/>
                <a:ea typeface="+mn-ea"/>
                <a:cs typeface="+mn-cs"/>
              </a:rPr>
              <a:t>See us regarding any issues A.S.A.P</a:t>
            </a:r>
          </a:p>
          <a:p>
            <a:pPr defTabSz="740664">
              <a:lnSpc>
                <a:spcPct val="90000"/>
              </a:lnSpc>
              <a:spcAft>
                <a:spcPts val="486"/>
              </a:spcAft>
            </a:pPr>
            <a:r>
              <a:rPr lang="en-AU" sz="1620" kern="1200">
                <a:solidFill>
                  <a:schemeClr val="tx1"/>
                </a:solidFill>
                <a:latin typeface="+mn-lt"/>
                <a:ea typeface="+mn-ea"/>
                <a:cs typeface="+mn-cs"/>
              </a:rPr>
              <a:t>Please ensure contact details up to date.</a:t>
            </a:r>
            <a:endParaRPr lang="en-AU" sz="2000"/>
          </a:p>
        </p:txBody>
      </p:sp>
    </p:spTree>
    <p:extLst>
      <p:ext uri="{BB962C8B-B14F-4D97-AF65-F5344CB8AC3E}">
        <p14:creationId xmlns:p14="http://schemas.microsoft.com/office/powerpoint/2010/main" val="277660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0766" y="3071183"/>
            <a:ext cx="7432722" cy="2590027"/>
          </a:xfrm>
          <a:prstGeom prst="rect">
            <a:avLst/>
          </a:prstGeom>
        </p:spPr>
        <p:txBody>
          <a:bodyPr vert="horz" lIns="91440" tIns="45720" rIns="91440" bIns="45720" rtlCol="0" anchor="t">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90000"/>
              </a:lnSpc>
              <a:spcBef>
                <a:spcPct val="0"/>
              </a:spcBef>
              <a:spcAft>
                <a:spcPts val="600"/>
              </a:spcAft>
            </a:pPr>
            <a:r>
              <a:rPr lang="en-US" sz="6500" b="1" kern="1200" cap="none" spc="50">
                <a:ln w="11430"/>
                <a:solidFill>
                  <a:schemeClr val="tx1"/>
                </a:solidFill>
                <a:effectLst>
                  <a:outerShdw blurRad="76200" dist="50800" dir="5400000" algn="tl" rotWithShape="0">
                    <a:srgbClr val="000000">
                      <a:alpha val="65000"/>
                    </a:srgbClr>
                  </a:outerShdw>
                </a:effectLst>
                <a:latin typeface="+mj-lt"/>
                <a:ea typeface="+mj-ea"/>
                <a:cs typeface="+mj-cs"/>
              </a:rPr>
              <a:t>Thank you for being</a:t>
            </a:r>
          </a:p>
          <a:p>
            <a:pPr>
              <a:lnSpc>
                <a:spcPct val="90000"/>
              </a:lnSpc>
              <a:spcBef>
                <a:spcPct val="0"/>
              </a:spcBef>
              <a:spcAft>
                <a:spcPts val="600"/>
              </a:spcAft>
            </a:pPr>
            <a:r>
              <a:rPr lang="en-US" sz="6500" b="1" kern="1200" spc="50">
                <a:ln w="11430"/>
                <a:solidFill>
                  <a:schemeClr val="tx1"/>
                </a:solidFill>
                <a:effectLst>
                  <a:outerShdw blurRad="76200" dist="50800" dir="5400000" algn="tl" rotWithShape="0">
                    <a:srgbClr val="000000">
                      <a:alpha val="65000"/>
                    </a:srgbClr>
                  </a:outerShdw>
                </a:effectLst>
                <a:latin typeface="+mj-lt"/>
                <a:ea typeface="+mj-ea"/>
                <a:cs typeface="+mj-cs"/>
              </a:rPr>
              <a:t>here today!</a:t>
            </a:r>
            <a:endParaRPr lang="en-US" sz="6500" b="1" kern="1200" cap="none" spc="50">
              <a:ln w="11430"/>
              <a:solidFill>
                <a:schemeClr val="tx1"/>
              </a:solidFill>
              <a:effectLst>
                <a:outerShdw blurRad="76200" dist="50800" dir="5400000" algn="tl" rotWithShape="0">
                  <a:srgbClr val="000000">
                    <a:alpha val="65000"/>
                  </a:srgbClr>
                </a:outerShdw>
              </a:effectLst>
              <a:latin typeface="+mj-lt"/>
              <a:ea typeface="+mj-ea"/>
              <a:cs typeface="+mj-cs"/>
            </a:endParaRP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451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42998" y="1143000"/>
            <a:ext cx="6858001" cy="4571996"/>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30559" y="4544704"/>
            <a:ext cx="3594477" cy="1811645"/>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90000"/>
              </a:lnSpc>
              <a:spcBef>
                <a:spcPct val="0"/>
              </a:spcBef>
              <a:spcAft>
                <a:spcPts val="600"/>
              </a:spcAft>
            </a:pPr>
            <a:r>
              <a:rPr lang="en-US" sz="3500" b="1" cap="none" spc="50">
                <a:ln w="11430"/>
                <a:effectLst>
                  <a:outerShdw blurRad="76200" dist="50800" dir="5400000" algn="tl" rotWithShape="0">
                    <a:srgbClr val="000000">
                      <a:alpha val="65000"/>
                    </a:srgbClr>
                  </a:outerShdw>
                </a:effectLst>
                <a:latin typeface="+mj-lt"/>
                <a:ea typeface="+mj-ea"/>
                <a:cs typeface="+mj-cs"/>
              </a:rPr>
              <a:t>Contact Details</a:t>
            </a:r>
          </a:p>
        </p:txBody>
      </p:sp>
      <p:pic>
        <p:nvPicPr>
          <p:cNvPr id="5" name="Picture 4" descr="Notebook and pencil on desk">
            <a:extLst>
              <a:ext uri="{FF2B5EF4-FFF2-40B4-BE49-F238E27FC236}">
                <a16:creationId xmlns:a16="http://schemas.microsoft.com/office/drawing/2014/main" id="{8C4F776C-1CBC-9FF6-881A-877707D4AF15}"/>
              </a:ext>
            </a:extLst>
          </p:cNvPr>
          <p:cNvPicPr>
            <a:picLocks noChangeAspect="1"/>
          </p:cNvPicPr>
          <p:nvPr/>
        </p:nvPicPr>
        <p:blipFill rotWithShape="1">
          <a:blip r:embed="rId2"/>
          <a:srcRect l="25834" r="-1" b="-1"/>
          <a:stretch/>
        </p:blipFill>
        <p:spPr>
          <a:xfrm>
            <a:off x="20" y="10"/>
            <a:ext cx="4571980" cy="4114790"/>
          </a:xfrm>
          <a:prstGeom prst="rect">
            <a:avLst/>
          </a:prstGeom>
        </p:spPr>
      </p:pic>
      <p:sp>
        <p:nvSpPr>
          <p:cNvPr id="3" name="TextBox 2"/>
          <p:cNvSpPr txBox="1"/>
          <p:nvPr/>
        </p:nvSpPr>
        <p:spPr>
          <a:xfrm>
            <a:off x="5102557" y="691912"/>
            <a:ext cx="3439235" cy="5474173"/>
          </a:xfrm>
          <a:prstGeom prst="rect">
            <a:avLst/>
          </a:prstGeom>
        </p:spPr>
        <p:txBody>
          <a:bodyPr vert="horz" lIns="91440" tIns="45720" rIns="91440" bIns="45720" rtlCol="0" anchor="ctr">
            <a:normAutofit/>
          </a:bodyPr>
          <a:lstStyle/>
          <a:p>
            <a:pPr>
              <a:lnSpc>
                <a:spcPct val="90000"/>
              </a:lnSpc>
              <a:spcAft>
                <a:spcPts val="600"/>
              </a:spcAft>
            </a:pPr>
            <a:r>
              <a:rPr lang="en-US" sz="1700" dirty="0"/>
              <a:t>Phone the school on 9092 5850 or Kindy on 9021 4401</a:t>
            </a:r>
          </a:p>
          <a:p>
            <a:pPr>
              <a:lnSpc>
                <a:spcPct val="90000"/>
              </a:lnSpc>
              <a:spcAft>
                <a:spcPts val="600"/>
              </a:spcAft>
            </a:pPr>
            <a:r>
              <a:rPr lang="en-US" sz="1700" dirty="0"/>
              <a:t>To make an appointment with your classroom teacher.</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Email – </a:t>
            </a:r>
            <a:r>
              <a:rPr lang="en-US" sz="1700" dirty="0">
                <a:hlinkClick r:id="rId3">
                  <a:extLst>
                    <a:ext uri="{A12FA001-AC4F-418D-AE19-62706E023703}">
                      <ahyp:hlinkClr xmlns:ahyp="http://schemas.microsoft.com/office/drawing/2018/hyperlinkcolor" val="tx"/>
                    </a:ext>
                  </a:extLst>
                </a:hlinkClick>
              </a:rPr>
              <a:t>kylie.sutton@education.wa.edu.au</a:t>
            </a:r>
            <a:endParaRPr lang="en-US" sz="1700" dirty="0"/>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u="sng" dirty="0"/>
              <a:t>Margaret.miller@education.wa.edu.au</a:t>
            </a:r>
          </a:p>
        </p:txBody>
      </p:sp>
    </p:spTree>
    <p:extLst>
      <p:ext uri="{BB962C8B-B14F-4D97-AF65-F5344CB8AC3E}">
        <p14:creationId xmlns:p14="http://schemas.microsoft.com/office/powerpoint/2010/main" val="351938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519" y="741391"/>
            <a:ext cx="3266449" cy="1616203"/>
          </a:xfrm>
        </p:spPr>
        <p:txBody>
          <a:bodyPr anchor="b">
            <a:normAutofit/>
          </a:bodyPr>
          <a:lstStyle/>
          <a:p>
            <a:r>
              <a:rPr lang="en-AU" sz="2800"/>
              <a:t>Aims</a:t>
            </a:r>
          </a:p>
        </p:txBody>
      </p:sp>
      <p:sp>
        <p:nvSpPr>
          <p:cNvPr id="3" name="Content Placeholder 2"/>
          <p:cNvSpPr>
            <a:spLocks noGrp="1"/>
          </p:cNvSpPr>
          <p:nvPr>
            <p:ph idx="1"/>
          </p:nvPr>
        </p:nvSpPr>
        <p:spPr>
          <a:xfrm>
            <a:off x="657519" y="2533476"/>
            <a:ext cx="3266448" cy="3447832"/>
          </a:xfrm>
        </p:spPr>
        <p:txBody>
          <a:bodyPr anchor="t">
            <a:normAutofit/>
          </a:bodyPr>
          <a:lstStyle/>
          <a:p>
            <a:r>
              <a:rPr lang="en-AU" sz="1700"/>
              <a:t>Being, Belonging, Becoming</a:t>
            </a:r>
          </a:p>
          <a:p>
            <a:r>
              <a:rPr lang="en-AU" sz="1700"/>
              <a:t>Foster a love of learning</a:t>
            </a:r>
          </a:p>
          <a:p>
            <a:r>
              <a:rPr lang="en-AU" sz="1700"/>
              <a:t>build confidence </a:t>
            </a:r>
          </a:p>
          <a:p>
            <a:r>
              <a:rPr lang="en-AU" sz="1700"/>
              <a:t>Make friends</a:t>
            </a:r>
          </a:p>
          <a:p>
            <a:r>
              <a:rPr lang="en-AU" sz="1700"/>
              <a:t>Learn patience and tolerance</a:t>
            </a:r>
          </a:p>
          <a:p>
            <a:r>
              <a:rPr lang="en-AU" sz="1700"/>
              <a:t>Develop social skills </a:t>
            </a:r>
          </a:p>
          <a:p>
            <a:r>
              <a:rPr lang="en-AU" sz="1700"/>
              <a:t>Fun</a:t>
            </a:r>
          </a:p>
          <a:p>
            <a:r>
              <a:rPr lang="en-AU" sz="1700"/>
              <a:t>Literacy skills and numeracy skills</a:t>
            </a:r>
          </a:p>
        </p:txBody>
      </p:sp>
      <p:pic>
        <p:nvPicPr>
          <p:cNvPr id="5" name="Picture 4" descr="Toy plastic numbers">
            <a:extLst>
              <a:ext uri="{FF2B5EF4-FFF2-40B4-BE49-F238E27FC236}">
                <a16:creationId xmlns:a16="http://schemas.microsoft.com/office/drawing/2014/main" id="{AF5FB3B7-6AF2-5C5C-952F-4F8E0539E054}"/>
              </a:ext>
            </a:extLst>
          </p:cNvPr>
          <p:cNvPicPr>
            <a:picLocks noChangeAspect="1"/>
          </p:cNvPicPr>
          <p:nvPr/>
        </p:nvPicPr>
        <p:blipFill rotWithShape="1">
          <a:blip r:embed="rId2"/>
          <a:srcRect l="24670" r="30829" b="-1"/>
          <a:stretch/>
        </p:blipFill>
        <p:spPr>
          <a:xfrm>
            <a:off x="4572000" y="10"/>
            <a:ext cx="4571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82135" y="3792161"/>
            <a:ext cx="1559464" cy="4579735"/>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1580" y="-3760"/>
            <a:ext cx="1632418"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572000" y="5502302"/>
            <a:ext cx="4579735"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70169" y="2939627"/>
            <a:ext cx="2372181"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364124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1"/>
          <p:cNvSpPr/>
          <p:nvPr/>
        </p:nvSpPr>
        <p:spPr>
          <a:xfrm>
            <a:off x="3335481" y="591344"/>
            <a:ext cx="5179868"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b="1" u="sng" dirty="0"/>
              <a:t>SCHOOL VISION</a:t>
            </a:r>
            <a:endParaRPr lang="en-US" sz="3200" dirty="0"/>
          </a:p>
          <a:p>
            <a:pPr indent="-228600">
              <a:lnSpc>
                <a:spcPct val="90000"/>
              </a:lnSpc>
              <a:spcAft>
                <a:spcPts val="600"/>
              </a:spcAft>
              <a:buFont typeface="Arial" panose="020B0604020202020204" pitchFamily="34" charset="0"/>
              <a:buChar char="•"/>
            </a:pPr>
            <a:r>
              <a:rPr lang="en-US" sz="3200" dirty="0"/>
              <a:t>We provide every student with an education to succeed in our changing world. Our students reflect our four core values of responsibility, respect, caring for others and personal best. They are successful learners who are confident and creative global citizens.</a:t>
            </a:r>
          </a:p>
        </p:txBody>
      </p:sp>
    </p:spTree>
    <p:extLst>
      <p:ext uri="{BB962C8B-B14F-4D97-AF65-F5344CB8AC3E}">
        <p14:creationId xmlns:p14="http://schemas.microsoft.com/office/powerpoint/2010/main" val="166175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1"/>
          <p:cNvSpPr/>
          <p:nvPr/>
        </p:nvSpPr>
        <p:spPr>
          <a:xfrm>
            <a:off x="683568" y="836712"/>
            <a:ext cx="788670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b="1" u="sng" dirty="0"/>
              <a:t>SCHOOL MISSION</a:t>
            </a:r>
            <a:endParaRPr lang="en-US" sz="2400" dirty="0"/>
          </a:p>
          <a:p>
            <a:pPr indent="-228600">
              <a:lnSpc>
                <a:spcPct val="90000"/>
              </a:lnSpc>
              <a:spcAft>
                <a:spcPts val="600"/>
              </a:spcAft>
              <a:buFont typeface="Arial" panose="020B0604020202020204" pitchFamily="34" charset="0"/>
              <a:buChar char="•"/>
            </a:pPr>
            <a:r>
              <a:rPr lang="en-US" sz="2400" dirty="0"/>
              <a:t>At North Kalgoorlie Primary School our mission is to provide engaging and challenging educational experiences that target all students. Our whole school coordinated approach to learning will ensure that all students have the opportunity to succeed, regardless of background, gender, culture or ability. A safe environment, where expectations and boundaries are clear and consistent, will underpin the learning environment and four core values. We will work together to develop innovative strategies and programs that respond to the needs of our students and community because we believe EVERY CHILD MATTERS.</a:t>
            </a:r>
          </a:p>
        </p:txBody>
      </p:sp>
    </p:spTree>
    <p:extLst>
      <p:ext uri="{BB962C8B-B14F-4D97-AF65-F5344CB8AC3E}">
        <p14:creationId xmlns:p14="http://schemas.microsoft.com/office/powerpoint/2010/main" val="343732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25" name="Group 9224">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5234761" y="2150362"/>
            <a:ext cx="5860051" cy="1559357"/>
            <a:chOff x="6081624" y="1998368"/>
            <a:chExt cx="5613457" cy="782175"/>
          </a:xfrm>
          <a:solidFill>
            <a:schemeClr val="accent4"/>
          </a:solidFill>
        </p:grpSpPr>
        <p:sp>
          <p:nvSpPr>
            <p:cNvPr id="9226" name="Rectangle 9225">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9" name="Rectangle 922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 b="3879"/>
          <a:stretch/>
        </p:blipFill>
        <p:spPr bwMode="auto">
          <a:xfrm>
            <a:off x="628650" y="704765"/>
            <a:ext cx="7971282" cy="54400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8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188640"/>
            <a:ext cx="4871398"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Classroom Rules</a:t>
            </a:r>
          </a:p>
        </p:txBody>
      </p:sp>
      <p:sp>
        <p:nvSpPr>
          <p:cNvPr id="4" name="Rectangle 3"/>
          <p:cNvSpPr/>
          <p:nvPr/>
        </p:nvSpPr>
        <p:spPr>
          <a:xfrm>
            <a:off x="855813" y="1268760"/>
            <a:ext cx="6831164" cy="1754326"/>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We all have the right </a:t>
            </a:r>
          </a:p>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to feel safe at all times</a:t>
            </a:r>
          </a:p>
        </p:txBody>
      </p:sp>
      <p:sp>
        <p:nvSpPr>
          <p:cNvPr id="5" name="TextBox 4"/>
          <p:cNvSpPr txBox="1"/>
          <p:nvPr/>
        </p:nvSpPr>
        <p:spPr>
          <a:xfrm>
            <a:off x="899592" y="3284984"/>
            <a:ext cx="2664296" cy="954107"/>
          </a:xfrm>
          <a:prstGeom prst="rect">
            <a:avLst/>
          </a:prstGeom>
          <a:noFill/>
        </p:spPr>
        <p:txBody>
          <a:bodyPr wrap="square" rtlCol="0">
            <a:spAutoFit/>
          </a:bodyPr>
          <a:lstStyle/>
          <a:p>
            <a:r>
              <a:rPr lang="en-AU" sz="2800" dirty="0">
                <a:solidFill>
                  <a:schemeClr val="accent2">
                    <a:lumMod val="60000"/>
                    <a:lumOff val="40000"/>
                  </a:schemeClr>
                </a:solidFill>
              </a:rPr>
              <a:t>We try new things</a:t>
            </a:r>
            <a:endParaRPr lang="en-AU" dirty="0"/>
          </a:p>
        </p:txBody>
      </p:sp>
      <p:sp>
        <p:nvSpPr>
          <p:cNvPr id="6" name="TextBox 5"/>
          <p:cNvSpPr txBox="1"/>
          <p:nvPr/>
        </p:nvSpPr>
        <p:spPr>
          <a:xfrm>
            <a:off x="4139952" y="3762037"/>
            <a:ext cx="2567142" cy="523220"/>
          </a:xfrm>
          <a:prstGeom prst="rect">
            <a:avLst/>
          </a:prstGeom>
          <a:noFill/>
        </p:spPr>
        <p:txBody>
          <a:bodyPr wrap="square" rtlCol="0">
            <a:spAutoFit/>
          </a:bodyPr>
          <a:lstStyle/>
          <a:p>
            <a:r>
              <a:rPr lang="en-AU" sz="2800" dirty="0">
                <a:solidFill>
                  <a:schemeClr val="accent2">
                    <a:lumMod val="60000"/>
                    <a:lumOff val="40000"/>
                  </a:schemeClr>
                </a:solidFill>
              </a:rPr>
              <a:t>We try our best</a:t>
            </a:r>
          </a:p>
        </p:txBody>
      </p:sp>
      <p:sp>
        <p:nvSpPr>
          <p:cNvPr id="7" name="TextBox 6"/>
          <p:cNvSpPr txBox="1"/>
          <p:nvPr/>
        </p:nvSpPr>
        <p:spPr>
          <a:xfrm>
            <a:off x="1835696" y="5085184"/>
            <a:ext cx="2435699" cy="461665"/>
          </a:xfrm>
          <a:prstGeom prst="rect">
            <a:avLst/>
          </a:prstGeom>
          <a:noFill/>
        </p:spPr>
        <p:txBody>
          <a:bodyPr wrap="square" rtlCol="0">
            <a:spAutoFit/>
          </a:bodyPr>
          <a:lstStyle/>
          <a:p>
            <a:r>
              <a:rPr lang="en-AU" sz="2400" dirty="0">
                <a:solidFill>
                  <a:schemeClr val="accent2">
                    <a:lumMod val="60000"/>
                    <a:lumOff val="40000"/>
                  </a:schemeClr>
                </a:solidFill>
              </a:rPr>
              <a:t>We are kind</a:t>
            </a:r>
          </a:p>
        </p:txBody>
      </p:sp>
      <p:sp>
        <p:nvSpPr>
          <p:cNvPr id="8" name="TextBox 7"/>
          <p:cNvSpPr txBox="1"/>
          <p:nvPr/>
        </p:nvSpPr>
        <p:spPr>
          <a:xfrm>
            <a:off x="5652120" y="5085184"/>
            <a:ext cx="2304256" cy="830997"/>
          </a:xfrm>
          <a:prstGeom prst="rect">
            <a:avLst/>
          </a:prstGeom>
          <a:noFill/>
        </p:spPr>
        <p:txBody>
          <a:bodyPr wrap="square" rtlCol="0">
            <a:spAutoFit/>
          </a:bodyPr>
          <a:lstStyle/>
          <a:p>
            <a:r>
              <a:rPr lang="en-AU" sz="2400" dirty="0">
                <a:solidFill>
                  <a:schemeClr val="accent2">
                    <a:lumMod val="60000"/>
                    <a:lumOff val="40000"/>
                  </a:schemeClr>
                </a:solidFill>
              </a:rPr>
              <a:t>We respect each other</a:t>
            </a:r>
          </a:p>
        </p:txBody>
      </p:sp>
      <p:sp>
        <p:nvSpPr>
          <p:cNvPr id="9" name="TextBox 8"/>
          <p:cNvSpPr txBox="1"/>
          <p:nvPr/>
        </p:nvSpPr>
        <p:spPr>
          <a:xfrm>
            <a:off x="2915816" y="6021288"/>
            <a:ext cx="3168352" cy="523220"/>
          </a:xfrm>
          <a:prstGeom prst="rect">
            <a:avLst/>
          </a:prstGeom>
          <a:noFill/>
        </p:spPr>
        <p:txBody>
          <a:bodyPr wrap="square" rtlCol="0">
            <a:spAutoFit/>
          </a:bodyPr>
          <a:lstStyle/>
          <a:p>
            <a:r>
              <a:rPr lang="en-AU" sz="2800" dirty="0">
                <a:solidFill>
                  <a:schemeClr val="accent2">
                    <a:lumMod val="60000"/>
                    <a:lumOff val="40000"/>
                  </a:schemeClr>
                </a:solidFill>
              </a:rPr>
              <a:t>We all belong</a:t>
            </a:r>
          </a:p>
        </p:txBody>
      </p:sp>
    </p:spTree>
    <p:extLst>
      <p:ext uri="{BB962C8B-B14F-4D97-AF65-F5344CB8AC3E}">
        <p14:creationId xmlns:p14="http://schemas.microsoft.com/office/powerpoint/2010/main" val="397019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468" y="620688"/>
            <a:ext cx="724307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Behaviour</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Management</a:t>
            </a:r>
          </a:p>
        </p:txBody>
      </p:sp>
      <p:sp>
        <p:nvSpPr>
          <p:cNvPr id="3" name="TextBox 2"/>
          <p:cNvSpPr txBox="1"/>
          <p:nvPr/>
        </p:nvSpPr>
        <p:spPr>
          <a:xfrm>
            <a:off x="1115620" y="3717032"/>
            <a:ext cx="6912768" cy="923330"/>
          </a:xfrm>
          <a:prstGeom prst="rect">
            <a:avLst/>
          </a:prstGeom>
          <a:noFill/>
        </p:spPr>
        <p:txBody>
          <a:bodyPr wrap="square" rtlCol="0">
            <a:spAutoFit/>
          </a:bodyPr>
          <a:lstStyle/>
          <a:p>
            <a:r>
              <a:rPr lang="en-AU" b="1" u="sng" dirty="0"/>
              <a:t>Promoting Positive Behaviours</a:t>
            </a:r>
          </a:p>
          <a:p>
            <a:pPr marL="285750" indent="-285750">
              <a:buFont typeface="Arial" pitchFamily="34" charset="0"/>
              <a:buChar char="•"/>
            </a:pPr>
            <a:r>
              <a:rPr lang="en-AU" dirty="0"/>
              <a:t>Class praise, encouragement from peers.</a:t>
            </a:r>
          </a:p>
          <a:p>
            <a:pPr marL="285750" indent="-285750">
              <a:buFont typeface="Arial" pitchFamily="34" charset="0"/>
              <a:buChar char="•"/>
            </a:pPr>
            <a:r>
              <a:rPr lang="en-AU" dirty="0"/>
              <a:t>PATHS Kid of the Day (Promoting Alternative Thinking Strategies)</a:t>
            </a:r>
          </a:p>
        </p:txBody>
      </p:sp>
      <p:sp>
        <p:nvSpPr>
          <p:cNvPr id="4" name="TextBox 3"/>
          <p:cNvSpPr txBox="1"/>
          <p:nvPr/>
        </p:nvSpPr>
        <p:spPr>
          <a:xfrm>
            <a:off x="1115620" y="1628800"/>
            <a:ext cx="6192684" cy="1754326"/>
          </a:xfrm>
          <a:prstGeom prst="rect">
            <a:avLst/>
          </a:prstGeom>
          <a:noFill/>
        </p:spPr>
        <p:txBody>
          <a:bodyPr wrap="square" rtlCol="0">
            <a:spAutoFit/>
          </a:bodyPr>
          <a:lstStyle/>
          <a:p>
            <a:pPr marL="285750" indent="-285750">
              <a:buFont typeface="Arial" pitchFamily="34" charset="0"/>
              <a:buChar char="•"/>
            </a:pPr>
            <a:r>
              <a:rPr lang="en-AU" b="1" u="sng" dirty="0"/>
              <a:t>Unwanted school behaviours</a:t>
            </a:r>
          </a:p>
          <a:p>
            <a:pPr marL="285750" indent="-285750">
              <a:buFont typeface="Arial" pitchFamily="34" charset="0"/>
              <a:buChar char="•"/>
            </a:pPr>
            <a:r>
              <a:rPr lang="en-AU" dirty="0"/>
              <a:t>123 Magic and emotion coaching</a:t>
            </a:r>
          </a:p>
          <a:p>
            <a:pPr marL="285750" indent="-285750">
              <a:buFont typeface="Arial" pitchFamily="34" charset="0"/>
              <a:buChar char="•"/>
            </a:pPr>
            <a:r>
              <a:rPr lang="en-AU" dirty="0"/>
              <a:t>PATHS program  (promoting alternative thinking strategies)  used to help teach children to identify emotions and learn how to deal with their own emotions and the emotions of those around them. </a:t>
            </a:r>
          </a:p>
        </p:txBody>
      </p:sp>
    </p:spTree>
    <p:extLst>
      <p:ext uri="{BB962C8B-B14F-4D97-AF65-F5344CB8AC3E}">
        <p14:creationId xmlns:p14="http://schemas.microsoft.com/office/powerpoint/2010/main" val="77225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7509"/>
            <a:ext cx="9071522" cy="584775"/>
          </a:xfrm>
          <a:prstGeom prst="rect">
            <a:avLst/>
          </a:prstGeom>
          <a:noFill/>
        </p:spPr>
        <p:txBody>
          <a:bodyPr wrap="none" lIns="91440" tIns="45720" rIns="91440" bIns="45720">
            <a:spAutoFit/>
          </a:bodyPr>
          <a:lstStyle/>
          <a:p>
            <a:pPr algn="ctr"/>
            <a:r>
              <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rPr>
              <a:t>123 Magic and Emotion Coaching in the Classroom</a:t>
            </a:r>
          </a:p>
        </p:txBody>
      </p:sp>
      <p:sp>
        <p:nvSpPr>
          <p:cNvPr id="5" name="TextBox 4"/>
          <p:cNvSpPr txBox="1"/>
          <p:nvPr/>
        </p:nvSpPr>
        <p:spPr>
          <a:xfrm>
            <a:off x="323528" y="836712"/>
            <a:ext cx="1152128" cy="523220"/>
          </a:xfrm>
          <a:prstGeom prst="rect">
            <a:avLst/>
          </a:prstGeom>
          <a:noFill/>
        </p:spPr>
        <p:txBody>
          <a:bodyPr wrap="square" rtlCol="0">
            <a:spAutoFit/>
          </a:bodyPr>
          <a:lstStyle/>
          <a:p>
            <a:r>
              <a:rPr lang="en-AU" sz="2800" dirty="0"/>
              <a:t>What? </a:t>
            </a:r>
          </a:p>
        </p:txBody>
      </p:sp>
      <p:sp>
        <p:nvSpPr>
          <p:cNvPr id="6" name="TextBox 5"/>
          <p:cNvSpPr txBox="1"/>
          <p:nvPr/>
        </p:nvSpPr>
        <p:spPr>
          <a:xfrm>
            <a:off x="1156174" y="1904736"/>
            <a:ext cx="7592290" cy="954107"/>
          </a:xfrm>
          <a:prstGeom prst="rect">
            <a:avLst/>
          </a:prstGeom>
          <a:noFill/>
        </p:spPr>
        <p:txBody>
          <a:bodyPr wrap="square" rtlCol="0">
            <a:spAutoFit/>
          </a:bodyPr>
          <a:lstStyle/>
          <a:p>
            <a:r>
              <a:rPr lang="en-AU" sz="2800" dirty="0"/>
              <a:t>It is an Emotion Coaching and a discipline program that we will be using in the classrooms.</a:t>
            </a:r>
          </a:p>
        </p:txBody>
      </p:sp>
      <p:sp>
        <p:nvSpPr>
          <p:cNvPr id="7" name="TextBox 6"/>
          <p:cNvSpPr txBox="1"/>
          <p:nvPr/>
        </p:nvSpPr>
        <p:spPr>
          <a:xfrm>
            <a:off x="1156174" y="3105690"/>
            <a:ext cx="7592290" cy="1384995"/>
          </a:xfrm>
          <a:prstGeom prst="rect">
            <a:avLst/>
          </a:prstGeom>
          <a:noFill/>
        </p:spPr>
        <p:txBody>
          <a:bodyPr wrap="square" rtlCol="0">
            <a:spAutoFit/>
          </a:bodyPr>
          <a:lstStyle/>
          <a:p>
            <a:r>
              <a:rPr lang="en-AU" sz="2800" dirty="0"/>
              <a:t>It is a program that incorporates specific, gentle-but-firm techniques to stop undesirable behaviour as well as to encourage positive behaviour.</a:t>
            </a:r>
          </a:p>
        </p:txBody>
      </p:sp>
      <p:sp>
        <p:nvSpPr>
          <p:cNvPr id="9" name="TextBox 8"/>
          <p:cNvSpPr txBox="1"/>
          <p:nvPr/>
        </p:nvSpPr>
        <p:spPr>
          <a:xfrm>
            <a:off x="323528" y="4941168"/>
            <a:ext cx="1115449" cy="523220"/>
          </a:xfrm>
          <a:prstGeom prst="rect">
            <a:avLst/>
          </a:prstGeom>
          <a:noFill/>
        </p:spPr>
        <p:txBody>
          <a:bodyPr wrap="square" rtlCol="0">
            <a:spAutoFit/>
          </a:bodyPr>
          <a:lstStyle/>
          <a:p>
            <a:r>
              <a:rPr lang="en-AU" sz="2800" dirty="0"/>
              <a:t>Why?</a:t>
            </a:r>
          </a:p>
        </p:txBody>
      </p:sp>
      <p:sp>
        <p:nvSpPr>
          <p:cNvPr id="11" name="TextBox 10"/>
          <p:cNvSpPr txBox="1"/>
          <p:nvPr/>
        </p:nvSpPr>
        <p:spPr>
          <a:xfrm>
            <a:off x="1132765" y="5472226"/>
            <a:ext cx="7592290" cy="954107"/>
          </a:xfrm>
          <a:prstGeom prst="rect">
            <a:avLst/>
          </a:prstGeom>
          <a:noFill/>
        </p:spPr>
        <p:txBody>
          <a:bodyPr wrap="square" rtlCol="0">
            <a:spAutoFit/>
          </a:bodyPr>
          <a:lstStyle/>
          <a:p>
            <a:r>
              <a:rPr lang="en-AU" sz="2800" dirty="0"/>
              <a:t>Teaching is our number 1 priority of the school day!</a:t>
            </a:r>
          </a:p>
        </p:txBody>
      </p:sp>
    </p:spTree>
    <p:extLst>
      <p:ext uri="{BB962C8B-B14F-4D97-AF65-F5344CB8AC3E}">
        <p14:creationId xmlns:p14="http://schemas.microsoft.com/office/powerpoint/2010/main" val="242592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1286</Words>
  <Application>Microsoft Office PowerPoint</Application>
  <PresentationFormat>On-screen Show (4:3)</PresentationFormat>
  <Paragraphs>124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Britannic Bold</vt:lpstr>
      <vt:lpstr>Calibri</vt:lpstr>
      <vt:lpstr>Office Theme</vt:lpstr>
      <vt:lpstr>Welcome to  Kindergarten </vt:lpstr>
      <vt:lpstr>PowerPoint Presentation</vt:lpstr>
      <vt:lpstr>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LocalAdmin</dc:creator>
  <cp:lastModifiedBy>KING Kylie [North Kalgoorlie Primary Schl]</cp:lastModifiedBy>
  <cp:revision>39</cp:revision>
  <dcterms:created xsi:type="dcterms:W3CDTF">2016-01-27T02:05:32Z</dcterms:created>
  <dcterms:modified xsi:type="dcterms:W3CDTF">2024-03-06T01:31:19Z</dcterms:modified>
</cp:coreProperties>
</file>