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8" r:id="rId6"/>
    <p:sldId id="260" r:id="rId7"/>
    <p:sldId id="259" r:id="rId8"/>
    <p:sldId id="273" r:id="rId9"/>
    <p:sldId id="263" r:id="rId10"/>
    <p:sldId id="272" r:id="rId11"/>
    <p:sldId id="264" r:id="rId12"/>
    <p:sldId id="276" r:id="rId13"/>
    <p:sldId id="265" r:id="rId14"/>
    <p:sldId id="261" r:id="rId15"/>
    <p:sldId id="333" r:id="rId16"/>
    <p:sldId id="262" r:id="rId17"/>
    <p:sldId id="267" r:id="rId18"/>
    <p:sldId id="270" r:id="rId19"/>
    <p:sldId id="335" r:id="rId20"/>
    <p:sldId id="33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78AE4-1AA6-47F8-93F2-2D5611DF3A7F}" v="45" dt="2024-01-21T09:36:13.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3" autoAdjust="0"/>
    <p:restoredTop sz="94660"/>
  </p:normalViewPr>
  <p:slideViewPr>
    <p:cSldViewPr snapToGrid="0">
      <p:cViewPr>
        <p:scale>
          <a:sx n="65" d="100"/>
          <a:sy n="65" d="100"/>
        </p:scale>
        <p:origin x="27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T Louise [North Kalgoorlie Primary Schl]" userId="3e4d1e28-60eb-4175-95dd-78b78552b89a" providerId="ADAL" clId="{EC078AE4-1AA6-47F8-93F2-2D5611DF3A7F}"/>
    <pc:docChg chg="custSel modSld">
      <pc:chgData name="HURST Louise [North Kalgoorlie Primary Schl]" userId="3e4d1e28-60eb-4175-95dd-78b78552b89a" providerId="ADAL" clId="{EC078AE4-1AA6-47F8-93F2-2D5611DF3A7F}" dt="2024-01-21T09:36:13.206" v="198" actId="20577"/>
      <pc:docMkLst>
        <pc:docMk/>
      </pc:docMkLst>
      <pc:sldChg chg="modSp mod">
        <pc:chgData name="HURST Louise [North Kalgoorlie Primary Schl]" userId="3e4d1e28-60eb-4175-95dd-78b78552b89a" providerId="ADAL" clId="{EC078AE4-1AA6-47F8-93F2-2D5611DF3A7F}" dt="2024-01-21T09:14:04.870" v="1" actId="20577"/>
        <pc:sldMkLst>
          <pc:docMk/>
          <pc:sldMk cId="2820872703" sldId="256"/>
        </pc:sldMkLst>
        <pc:spChg chg="mod">
          <ac:chgData name="HURST Louise [North Kalgoorlie Primary Schl]" userId="3e4d1e28-60eb-4175-95dd-78b78552b89a" providerId="ADAL" clId="{EC078AE4-1AA6-47F8-93F2-2D5611DF3A7F}" dt="2024-01-21T09:14:04.870" v="1" actId="20577"/>
          <ac:spMkLst>
            <pc:docMk/>
            <pc:sldMk cId="2820872703" sldId="256"/>
            <ac:spMk id="4" creationId="{931B6B2F-EA8C-417F-9ACC-05CFFEE1EB68}"/>
          </ac:spMkLst>
        </pc:spChg>
      </pc:sldChg>
      <pc:sldChg chg="modSp mod">
        <pc:chgData name="HURST Louise [North Kalgoorlie Primary Schl]" userId="3e4d1e28-60eb-4175-95dd-78b78552b89a" providerId="ADAL" clId="{EC078AE4-1AA6-47F8-93F2-2D5611DF3A7F}" dt="2024-01-21T09:15:04.634" v="13" actId="33524"/>
        <pc:sldMkLst>
          <pc:docMk/>
          <pc:sldMk cId="2935244591" sldId="260"/>
        </pc:sldMkLst>
        <pc:spChg chg="mod">
          <ac:chgData name="HURST Louise [North Kalgoorlie Primary Schl]" userId="3e4d1e28-60eb-4175-95dd-78b78552b89a" providerId="ADAL" clId="{EC078AE4-1AA6-47F8-93F2-2D5611DF3A7F}" dt="2024-01-21T09:15:04.634" v="13" actId="33524"/>
          <ac:spMkLst>
            <pc:docMk/>
            <pc:sldMk cId="2935244591" sldId="260"/>
            <ac:spMk id="3" creationId="{37CF66E7-30A4-430C-B3EE-95A3105B3D9F}"/>
          </ac:spMkLst>
        </pc:spChg>
      </pc:sldChg>
      <pc:sldChg chg="addSp delSp modSp mod">
        <pc:chgData name="HURST Louise [North Kalgoorlie Primary Schl]" userId="3e4d1e28-60eb-4175-95dd-78b78552b89a" providerId="ADAL" clId="{EC078AE4-1AA6-47F8-93F2-2D5611DF3A7F}" dt="2024-01-21T09:35:30.440" v="160" actId="1076"/>
        <pc:sldMkLst>
          <pc:docMk/>
          <pc:sldMk cId="365043829" sldId="262"/>
        </pc:sldMkLst>
        <pc:spChg chg="del">
          <ac:chgData name="HURST Louise [North Kalgoorlie Primary Schl]" userId="3e4d1e28-60eb-4175-95dd-78b78552b89a" providerId="ADAL" clId="{EC078AE4-1AA6-47F8-93F2-2D5611DF3A7F}" dt="2024-01-21T09:35:17.191" v="156" actId="478"/>
          <ac:spMkLst>
            <pc:docMk/>
            <pc:sldMk cId="365043829" sldId="262"/>
            <ac:spMk id="8" creationId="{FB77C9BE-3DE0-40FF-96E1-4498369C7B09}"/>
          </ac:spMkLst>
        </pc:spChg>
        <pc:picChg chg="del">
          <ac:chgData name="HURST Louise [North Kalgoorlie Primary Schl]" userId="3e4d1e28-60eb-4175-95dd-78b78552b89a" providerId="ADAL" clId="{EC078AE4-1AA6-47F8-93F2-2D5611DF3A7F}" dt="2024-01-21T09:35:08.298" v="155" actId="478"/>
          <ac:picMkLst>
            <pc:docMk/>
            <pc:sldMk cId="365043829" sldId="262"/>
            <ac:picMk id="6" creationId="{57317F9B-DE83-4AB9-B560-31A62ACD6C54}"/>
          </ac:picMkLst>
        </pc:picChg>
        <pc:picChg chg="add mod">
          <ac:chgData name="HURST Louise [North Kalgoorlie Primary Schl]" userId="3e4d1e28-60eb-4175-95dd-78b78552b89a" providerId="ADAL" clId="{EC078AE4-1AA6-47F8-93F2-2D5611DF3A7F}" dt="2024-01-21T09:35:30.440" v="160" actId="1076"/>
          <ac:picMkLst>
            <pc:docMk/>
            <pc:sldMk cId="365043829" sldId="262"/>
            <ac:picMk id="1026" creationId="{742600FA-673F-D14D-BA9D-D3A2D256342C}"/>
          </ac:picMkLst>
        </pc:picChg>
      </pc:sldChg>
      <pc:sldChg chg="modSp mod">
        <pc:chgData name="HURST Louise [North Kalgoorlie Primary Schl]" userId="3e4d1e28-60eb-4175-95dd-78b78552b89a" providerId="ADAL" clId="{EC078AE4-1AA6-47F8-93F2-2D5611DF3A7F}" dt="2024-01-21T09:20:26.100" v="49" actId="20577"/>
        <pc:sldMkLst>
          <pc:docMk/>
          <pc:sldMk cId="2326967368" sldId="264"/>
        </pc:sldMkLst>
        <pc:graphicFrameChg chg="modGraphic">
          <ac:chgData name="HURST Louise [North Kalgoorlie Primary Schl]" userId="3e4d1e28-60eb-4175-95dd-78b78552b89a" providerId="ADAL" clId="{EC078AE4-1AA6-47F8-93F2-2D5611DF3A7F}" dt="2024-01-21T09:20:26.100" v="49" actId="20577"/>
          <ac:graphicFrameMkLst>
            <pc:docMk/>
            <pc:sldMk cId="2326967368" sldId="264"/>
            <ac:graphicFrameMk id="4" creationId="{E61682E3-26E3-40A6-AA27-F48689D38890}"/>
          </ac:graphicFrameMkLst>
        </pc:graphicFrameChg>
      </pc:sldChg>
      <pc:sldChg chg="modSp mod">
        <pc:chgData name="HURST Louise [North Kalgoorlie Primary Schl]" userId="3e4d1e28-60eb-4175-95dd-78b78552b89a" providerId="ADAL" clId="{EC078AE4-1AA6-47F8-93F2-2D5611DF3A7F}" dt="2024-01-21T09:33:38.400" v="154" actId="20577"/>
        <pc:sldMkLst>
          <pc:docMk/>
          <pc:sldMk cId="1727065555" sldId="265"/>
        </pc:sldMkLst>
        <pc:spChg chg="mod">
          <ac:chgData name="HURST Louise [North Kalgoorlie Primary Schl]" userId="3e4d1e28-60eb-4175-95dd-78b78552b89a" providerId="ADAL" clId="{EC078AE4-1AA6-47F8-93F2-2D5611DF3A7F}" dt="2024-01-21T09:33:38.400" v="154" actId="20577"/>
          <ac:spMkLst>
            <pc:docMk/>
            <pc:sldMk cId="1727065555" sldId="265"/>
            <ac:spMk id="3" creationId="{78AB6D27-A6FE-4012-B160-8B673B0DD308}"/>
          </ac:spMkLst>
        </pc:spChg>
      </pc:sldChg>
      <pc:sldChg chg="modSp">
        <pc:chgData name="HURST Louise [North Kalgoorlie Primary Schl]" userId="3e4d1e28-60eb-4175-95dd-78b78552b89a" providerId="ADAL" clId="{EC078AE4-1AA6-47F8-93F2-2D5611DF3A7F}" dt="2024-01-21T09:36:13.206" v="198" actId="20577"/>
        <pc:sldMkLst>
          <pc:docMk/>
          <pc:sldMk cId="3446216345" sldId="267"/>
        </pc:sldMkLst>
        <pc:graphicFrameChg chg="mod">
          <ac:chgData name="HURST Louise [North Kalgoorlie Primary Schl]" userId="3e4d1e28-60eb-4175-95dd-78b78552b89a" providerId="ADAL" clId="{EC078AE4-1AA6-47F8-93F2-2D5611DF3A7F}" dt="2024-01-21T09:36:13.206" v="198" actId="20577"/>
          <ac:graphicFrameMkLst>
            <pc:docMk/>
            <pc:sldMk cId="3446216345" sldId="267"/>
            <ac:graphicFrameMk id="39" creationId="{40999138-C56C-4C97-98DC-F4CDBA826448}"/>
          </ac:graphicFrameMkLst>
        </pc:graphicFrameChg>
      </pc:sldChg>
      <pc:sldChg chg="modSp mod">
        <pc:chgData name="HURST Louise [North Kalgoorlie Primary Schl]" userId="3e4d1e28-60eb-4175-95dd-78b78552b89a" providerId="ADAL" clId="{EC078AE4-1AA6-47F8-93F2-2D5611DF3A7F}" dt="2024-01-21T09:19:34.169" v="33" actId="20577"/>
        <pc:sldMkLst>
          <pc:docMk/>
          <pc:sldMk cId="496240472" sldId="272"/>
        </pc:sldMkLst>
        <pc:spChg chg="mod">
          <ac:chgData name="HURST Louise [North Kalgoorlie Primary Schl]" userId="3e4d1e28-60eb-4175-95dd-78b78552b89a" providerId="ADAL" clId="{EC078AE4-1AA6-47F8-93F2-2D5611DF3A7F}" dt="2024-01-21T09:19:34.169" v="33" actId="20577"/>
          <ac:spMkLst>
            <pc:docMk/>
            <pc:sldMk cId="496240472" sldId="272"/>
            <ac:spMk id="9" creationId="{5A4FAAA8-991B-4D1B-A5A7-67CA951FD96B}"/>
          </ac:spMkLst>
        </pc:spChg>
      </pc:sldChg>
      <pc:sldChg chg="addSp modSp mod">
        <pc:chgData name="HURST Louise [North Kalgoorlie Primary Schl]" userId="3e4d1e28-60eb-4175-95dd-78b78552b89a" providerId="ADAL" clId="{EC078AE4-1AA6-47F8-93F2-2D5611DF3A7F}" dt="2024-01-21T09:32:01.033" v="78" actId="14100"/>
        <pc:sldMkLst>
          <pc:docMk/>
          <pc:sldMk cId="2420080467" sldId="276"/>
        </pc:sldMkLst>
        <pc:spChg chg="mod">
          <ac:chgData name="HURST Louise [North Kalgoorlie Primary Schl]" userId="3e4d1e28-60eb-4175-95dd-78b78552b89a" providerId="ADAL" clId="{EC078AE4-1AA6-47F8-93F2-2D5611DF3A7F}" dt="2024-01-21T09:32:01.033" v="78" actId="14100"/>
          <ac:spMkLst>
            <pc:docMk/>
            <pc:sldMk cId="2420080467" sldId="276"/>
            <ac:spMk id="7" creationId="{A8272CDE-BDF2-44FF-AC99-5FDC59AE51F3}"/>
          </ac:spMkLst>
        </pc:spChg>
        <pc:spChg chg="mod">
          <ac:chgData name="HURST Louise [North Kalgoorlie Primary Schl]" userId="3e4d1e28-60eb-4175-95dd-78b78552b89a" providerId="ADAL" clId="{EC078AE4-1AA6-47F8-93F2-2D5611DF3A7F}" dt="2024-01-21T09:29:29.808" v="71" actId="1076"/>
          <ac:spMkLst>
            <pc:docMk/>
            <pc:sldMk cId="2420080467" sldId="276"/>
            <ac:spMk id="9" creationId="{DDC03498-3A89-4D7C-BE55-A434ACFCC0AD}"/>
          </ac:spMkLst>
        </pc:spChg>
        <pc:spChg chg="mod">
          <ac:chgData name="HURST Louise [North Kalgoorlie Primary Schl]" userId="3e4d1e28-60eb-4175-95dd-78b78552b89a" providerId="ADAL" clId="{EC078AE4-1AA6-47F8-93F2-2D5611DF3A7F}" dt="2024-01-21T09:27:25.797" v="59" actId="14100"/>
          <ac:spMkLst>
            <pc:docMk/>
            <pc:sldMk cId="2420080467" sldId="276"/>
            <ac:spMk id="13" creationId="{3605F404-46DB-430F-BA22-118FA978EB45}"/>
          </ac:spMkLst>
        </pc:spChg>
        <pc:spChg chg="mod">
          <ac:chgData name="HURST Louise [North Kalgoorlie Primary Schl]" userId="3e4d1e28-60eb-4175-95dd-78b78552b89a" providerId="ADAL" clId="{EC078AE4-1AA6-47F8-93F2-2D5611DF3A7F}" dt="2024-01-21T09:31:57.651" v="77" actId="14100"/>
          <ac:spMkLst>
            <pc:docMk/>
            <pc:sldMk cId="2420080467" sldId="276"/>
            <ac:spMk id="14" creationId="{50CE0089-08B6-4BE4-85CC-2FD6FB98216C}"/>
          </ac:spMkLst>
        </pc:spChg>
        <pc:graphicFrameChg chg="mod">
          <ac:chgData name="HURST Louise [North Kalgoorlie Primary Schl]" userId="3e4d1e28-60eb-4175-95dd-78b78552b89a" providerId="ADAL" clId="{EC078AE4-1AA6-47F8-93F2-2D5611DF3A7F}" dt="2024-01-21T09:26:53.539" v="52" actId="14100"/>
          <ac:graphicFrameMkLst>
            <pc:docMk/>
            <pc:sldMk cId="2420080467" sldId="276"/>
            <ac:graphicFrameMk id="2" creationId="{739833E2-99A9-4D6A-926B-BFDFC08B8E26}"/>
          </ac:graphicFrameMkLst>
        </pc:graphicFrameChg>
        <pc:picChg chg="add mod">
          <ac:chgData name="HURST Louise [North Kalgoorlie Primary Schl]" userId="3e4d1e28-60eb-4175-95dd-78b78552b89a" providerId="ADAL" clId="{EC078AE4-1AA6-47F8-93F2-2D5611DF3A7F}" dt="2024-01-21T09:27:30.588" v="60" actId="1076"/>
          <ac:picMkLst>
            <pc:docMk/>
            <pc:sldMk cId="2420080467" sldId="276"/>
            <ac:picMk id="3" creationId="{C610EE4A-E59A-6DA8-DA59-DD331049EDE4}"/>
          </ac:picMkLst>
        </pc:picChg>
        <pc:picChg chg="add mod">
          <ac:chgData name="HURST Louise [North Kalgoorlie Primary Schl]" userId="3e4d1e28-60eb-4175-95dd-78b78552b89a" providerId="ADAL" clId="{EC078AE4-1AA6-47F8-93F2-2D5611DF3A7F}" dt="2024-01-21T09:29:16.083" v="69" actId="14100"/>
          <ac:picMkLst>
            <pc:docMk/>
            <pc:sldMk cId="2420080467" sldId="276"/>
            <ac:picMk id="4" creationId="{F90218BE-33DB-33B9-2F5E-63BD9AC6984A}"/>
          </ac:picMkLst>
        </pc:picChg>
        <pc:picChg chg="mod">
          <ac:chgData name="HURST Louise [North Kalgoorlie Primary Schl]" userId="3e4d1e28-60eb-4175-95dd-78b78552b89a" providerId="ADAL" clId="{EC078AE4-1AA6-47F8-93F2-2D5611DF3A7F}" dt="2024-01-21T09:29:36.629" v="72" actId="1076"/>
          <ac:picMkLst>
            <pc:docMk/>
            <pc:sldMk cId="2420080467" sldId="276"/>
            <ac:picMk id="10" creationId="{5F36E38D-187B-48FA-8EFE-35FB23D2AFFF}"/>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hyperlink" Target="mailto:louise.hurst@education.wa.edu.au" TargetMode="Externa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mailto:louise.hurst@education.wa.edu.au" TargetMode="External"/><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D317A-7313-471A-B5B4-4164865D70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7D823ED-1987-4B56-B7F0-E5328A5A823E}">
      <dgm:prSet custT="1"/>
      <dgm:spPr/>
      <dgm:t>
        <a:bodyPr/>
        <a:lstStyle/>
        <a:p>
          <a:pPr>
            <a:lnSpc>
              <a:spcPct val="100000"/>
            </a:lnSpc>
          </a:pPr>
          <a:r>
            <a:rPr lang="en-AU" sz="1600" kern="1200" dirty="0">
              <a:solidFill>
                <a:prstClr val="black">
                  <a:hueOff val="0"/>
                  <a:satOff val="0"/>
                  <a:lumOff val="0"/>
                  <a:alphaOff val="0"/>
                </a:prstClr>
              </a:solidFill>
              <a:latin typeface="Century Gothic" panose="020B0502020202020204"/>
              <a:ea typeface="+mn-ea"/>
              <a:cs typeface="+mn-cs"/>
            </a:rPr>
            <a:t>Phone the school on 9092 5850</a:t>
          </a:r>
          <a:endParaRPr lang="en-US" sz="1600" kern="1200" dirty="0">
            <a:solidFill>
              <a:prstClr val="black">
                <a:hueOff val="0"/>
                <a:satOff val="0"/>
                <a:lumOff val="0"/>
                <a:alphaOff val="0"/>
              </a:prstClr>
            </a:solidFill>
            <a:latin typeface="Century Gothic" panose="020B0502020202020204"/>
            <a:ea typeface="+mn-ea"/>
            <a:cs typeface="+mn-cs"/>
          </a:endParaRPr>
        </a:p>
      </dgm:t>
    </dgm:pt>
    <dgm:pt modelId="{5463204C-2F5D-438F-B6B3-5509AFF0CD32}" type="parTrans" cxnId="{0775BCFF-5546-4459-A6DD-BBCC9F65668C}">
      <dgm:prSet/>
      <dgm:spPr/>
      <dgm:t>
        <a:bodyPr/>
        <a:lstStyle/>
        <a:p>
          <a:endParaRPr lang="en-US"/>
        </a:p>
      </dgm:t>
    </dgm:pt>
    <dgm:pt modelId="{A8AD2622-17AD-4103-B16A-7D7A1C0EC7E8}" type="sibTrans" cxnId="{0775BCFF-5546-4459-A6DD-BBCC9F65668C}">
      <dgm:prSet/>
      <dgm:spPr/>
      <dgm:t>
        <a:bodyPr/>
        <a:lstStyle/>
        <a:p>
          <a:pPr>
            <a:lnSpc>
              <a:spcPct val="100000"/>
            </a:lnSpc>
          </a:pPr>
          <a:endParaRPr lang="en-US"/>
        </a:p>
      </dgm:t>
    </dgm:pt>
    <dgm:pt modelId="{D7029384-F60D-49FA-9352-51CF37B1AB7C}">
      <dgm:prSet custT="1"/>
      <dgm:spPr>
        <a:noFill/>
        <a:ln>
          <a:noFill/>
        </a:ln>
        <a:effectLst/>
      </dgm:spPr>
      <dgm:t>
        <a:bodyPr spcFirstLastPara="0" vert="horz" wrap="square" lIns="0" tIns="0" rIns="0" bIns="0" numCol="1" spcCol="1270" anchor="ctr" anchorCtr="0"/>
        <a:lstStyle/>
        <a:p>
          <a:pPr>
            <a:lnSpc>
              <a:spcPct val="100000"/>
            </a:lnSpc>
          </a:pPr>
          <a:r>
            <a:rPr lang="en-AU" sz="1600" kern="1200" dirty="0">
              <a:solidFill>
                <a:prstClr val="black">
                  <a:hueOff val="0"/>
                  <a:satOff val="0"/>
                  <a:lumOff val="0"/>
                  <a:alphaOff val="0"/>
                </a:prstClr>
              </a:solidFill>
              <a:latin typeface="Century Gothic" panose="020B0502020202020204"/>
              <a:ea typeface="+mn-ea"/>
              <a:cs typeface="+mn-cs"/>
            </a:rPr>
            <a:t>To make an appointment</a:t>
          </a:r>
          <a:r>
            <a:rPr lang="en-AU" sz="1600" kern="1200">
              <a:solidFill>
                <a:prstClr val="black">
                  <a:hueOff val="0"/>
                  <a:satOff val="0"/>
                  <a:lumOff val="0"/>
                  <a:alphaOff val="0"/>
                </a:prstClr>
              </a:solidFill>
              <a:latin typeface="Century Gothic" panose="020B0502020202020204"/>
              <a:ea typeface="+mn-ea"/>
              <a:cs typeface="+mn-cs"/>
            </a:rPr>
            <a:t>, chat </a:t>
          </a:r>
          <a:r>
            <a:rPr lang="en-AU" sz="1600" kern="1200" dirty="0">
              <a:solidFill>
                <a:prstClr val="black">
                  <a:hueOff val="0"/>
                  <a:satOff val="0"/>
                  <a:lumOff val="0"/>
                  <a:alphaOff val="0"/>
                </a:prstClr>
              </a:solidFill>
              <a:latin typeface="Century Gothic" panose="020B0502020202020204"/>
              <a:ea typeface="+mn-ea"/>
              <a:cs typeface="+mn-cs"/>
            </a:rPr>
            <a:t>outside the classroom, in a phone call in a meeting. </a:t>
          </a:r>
          <a:endParaRPr lang="en-US" sz="1600" kern="1200" dirty="0">
            <a:solidFill>
              <a:prstClr val="black">
                <a:hueOff val="0"/>
                <a:satOff val="0"/>
                <a:lumOff val="0"/>
                <a:alphaOff val="0"/>
              </a:prstClr>
            </a:solidFill>
            <a:latin typeface="Century Gothic" panose="020B0502020202020204"/>
            <a:ea typeface="+mn-ea"/>
            <a:cs typeface="+mn-cs"/>
          </a:endParaRPr>
        </a:p>
      </dgm:t>
    </dgm:pt>
    <dgm:pt modelId="{F688F20F-47EC-4751-9A63-E96673D2E465}" type="parTrans" cxnId="{B151BF8F-C122-40F6-818C-33DDB9E9DD2A}">
      <dgm:prSet/>
      <dgm:spPr/>
      <dgm:t>
        <a:bodyPr/>
        <a:lstStyle/>
        <a:p>
          <a:endParaRPr lang="en-US"/>
        </a:p>
      </dgm:t>
    </dgm:pt>
    <dgm:pt modelId="{6A5A191B-E1CE-498C-ABA1-DC35371A1FFA}" type="sibTrans" cxnId="{B151BF8F-C122-40F6-818C-33DDB9E9DD2A}">
      <dgm:prSet/>
      <dgm:spPr/>
      <dgm:t>
        <a:bodyPr/>
        <a:lstStyle/>
        <a:p>
          <a:pPr>
            <a:lnSpc>
              <a:spcPct val="100000"/>
            </a:lnSpc>
          </a:pPr>
          <a:endParaRPr lang="en-US"/>
        </a:p>
      </dgm:t>
    </dgm:pt>
    <dgm:pt modelId="{9E01A795-1119-45C6-B3CA-2DC1504B40A0}">
      <dgm:prSet custT="1"/>
      <dgm:spPr/>
      <dgm:t>
        <a:bodyPr/>
        <a:lstStyle/>
        <a:p>
          <a:pPr>
            <a:lnSpc>
              <a:spcPct val="100000"/>
            </a:lnSpc>
          </a:pPr>
          <a:r>
            <a:rPr lang="en-AU" sz="1600" kern="1200" dirty="0">
              <a:solidFill>
                <a:prstClr val="black">
                  <a:hueOff val="0"/>
                  <a:satOff val="0"/>
                  <a:lumOff val="0"/>
                  <a:alphaOff val="0"/>
                </a:prstClr>
              </a:solidFill>
              <a:latin typeface="Century Gothic" panose="020B0502020202020204"/>
              <a:ea typeface="+mn-ea"/>
              <a:cs typeface="+mn-cs"/>
            </a:rPr>
            <a:t>Email – </a:t>
          </a:r>
          <a:r>
            <a:rPr lang="en-AU" sz="1600" kern="1200" dirty="0">
              <a:solidFill>
                <a:prstClr val="black">
                  <a:hueOff val="0"/>
                  <a:satOff val="0"/>
                  <a:lumOff val="0"/>
                  <a:alphaOff val="0"/>
                </a:prstClr>
              </a:solidFill>
              <a:latin typeface="Century Gothic" panose="020B0502020202020204"/>
              <a:ea typeface="+mn-ea"/>
              <a:cs typeface="+mn-cs"/>
              <a:hlinkClick xmlns:r="http://schemas.openxmlformats.org/officeDocument/2006/relationships" r:id="rId1"/>
            </a:rPr>
            <a:t>louise.hurst@education.wa.edu.au</a:t>
          </a:r>
          <a:r>
            <a:rPr lang="en-AU" sz="1600" kern="1200" dirty="0">
              <a:solidFill>
                <a:prstClr val="black">
                  <a:hueOff val="0"/>
                  <a:satOff val="0"/>
                  <a:lumOff val="0"/>
                  <a:alphaOff val="0"/>
                </a:prstClr>
              </a:solidFill>
              <a:latin typeface="Century Gothic" panose="020B0502020202020204"/>
              <a:ea typeface="+mn-ea"/>
              <a:cs typeface="+mn-cs"/>
            </a:rPr>
            <a:t>; </a:t>
          </a:r>
          <a:endParaRPr lang="en-AU" sz="1600" kern="1200" dirty="0">
            <a:solidFill>
              <a:prstClr val="black">
                <a:hueOff val="0"/>
                <a:satOff val="0"/>
                <a:lumOff val="0"/>
                <a:alphaOff val="0"/>
              </a:prstClr>
            </a:solidFill>
            <a:highlight>
              <a:srgbClr val="FFFF00"/>
            </a:highlight>
            <a:latin typeface="Century Gothic" panose="020B0502020202020204"/>
            <a:ea typeface="+mn-ea"/>
            <a:cs typeface="+mn-cs"/>
          </a:endParaRPr>
        </a:p>
        <a:p>
          <a:pPr>
            <a:lnSpc>
              <a:spcPct val="100000"/>
            </a:lnSpc>
          </a:pPr>
          <a:endParaRPr lang="en-US" sz="1600" kern="1200" dirty="0">
            <a:solidFill>
              <a:prstClr val="black">
                <a:hueOff val="0"/>
                <a:satOff val="0"/>
                <a:lumOff val="0"/>
                <a:alphaOff val="0"/>
              </a:prstClr>
            </a:solidFill>
            <a:latin typeface="Century Gothic" panose="020B0502020202020204"/>
            <a:ea typeface="+mn-ea"/>
            <a:cs typeface="+mn-cs"/>
          </a:endParaRPr>
        </a:p>
      </dgm:t>
    </dgm:pt>
    <dgm:pt modelId="{E5E19EBD-DBA5-4B85-BA4F-B65267A6E3E8}" type="parTrans" cxnId="{8AA706E8-B3C8-4E06-9B83-541EB4F9D646}">
      <dgm:prSet/>
      <dgm:spPr/>
      <dgm:t>
        <a:bodyPr/>
        <a:lstStyle/>
        <a:p>
          <a:endParaRPr lang="en-US"/>
        </a:p>
      </dgm:t>
    </dgm:pt>
    <dgm:pt modelId="{82CBC6A1-710A-4F96-A17F-CA504A408C8B}" type="sibTrans" cxnId="{8AA706E8-B3C8-4E06-9B83-541EB4F9D646}">
      <dgm:prSet/>
      <dgm:spPr/>
      <dgm:t>
        <a:bodyPr/>
        <a:lstStyle/>
        <a:p>
          <a:pPr>
            <a:lnSpc>
              <a:spcPct val="100000"/>
            </a:lnSpc>
          </a:pPr>
          <a:endParaRPr lang="en-US"/>
        </a:p>
      </dgm:t>
    </dgm:pt>
    <dgm:pt modelId="{A29A3E6C-9A07-4902-939D-F038F9DF5399}">
      <dgm:prSet custT="1"/>
      <dgm:spPr/>
      <dgm:t>
        <a:bodyPr/>
        <a:lstStyle/>
        <a:p>
          <a:pPr>
            <a:lnSpc>
              <a:spcPct val="100000"/>
            </a:lnSpc>
          </a:pPr>
          <a:r>
            <a:rPr lang="en-AU" sz="1600" kern="1200" dirty="0">
              <a:solidFill>
                <a:prstClr val="black">
                  <a:hueOff val="0"/>
                  <a:satOff val="0"/>
                  <a:lumOff val="0"/>
                  <a:alphaOff val="0"/>
                </a:prstClr>
              </a:solidFill>
              <a:latin typeface="Century Gothic" panose="020B0502020202020204"/>
              <a:ea typeface="+mn-ea"/>
              <a:cs typeface="+mn-cs"/>
            </a:rPr>
            <a:t>Please pack a labelled change of clothes for your child every day.  Play can be messy!</a:t>
          </a:r>
          <a:endParaRPr lang="en-US" sz="1600" kern="1200" dirty="0">
            <a:solidFill>
              <a:prstClr val="black">
                <a:hueOff val="0"/>
                <a:satOff val="0"/>
                <a:lumOff val="0"/>
                <a:alphaOff val="0"/>
              </a:prstClr>
            </a:solidFill>
            <a:latin typeface="Century Gothic" panose="020B0502020202020204"/>
            <a:ea typeface="+mn-ea"/>
            <a:cs typeface="+mn-cs"/>
          </a:endParaRPr>
        </a:p>
      </dgm:t>
    </dgm:pt>
    <dgm:pt modelId="{825D8534-A447-419C-AE02-620EDD7FDFC2}" type="parTrans" cxnId="{BFE681E6-EC30-45F8-B515-439FC20E756B}">
      <dgm:prSet/>
      <dgm:spPr/>
      <dgm:t>
        <a:bodyPr/>
        <a:lstStyle/>
        <a:p>
          <a:endParaRPr lang="en-US"/>
        </a:p>
      </dgm:t>
    </dgm:pt>
    <dgm:pt modelId="{F57459F4-60DC-4A29-81C1-D152881921C5}" type="sibTrans" cxnId="{BFE681E6-EC30-45F8-B515-439FC20E756B}">
      <dgm:prSet/>
      <dgm:spPr/>
      <dgm:t>
        <a:bodyPr/>
        <a:lstStyle/>
        <a:p>
          <a:pPr>
            <a:lnSpc>
              <a:spcPct val="100000"/>
            </a:lnSpc>
          </a:pPr>
          <a:endParaRPr lang="en-US"/>
        </a:p>
      </dgm:t>
    </dgm:pt>
    <dgm:pt modelId="{B653DE42-1CAC-4EF4-B2F9-B79A43EFDCA2}">
      <dgm:prSet custT="1"/>
      <dgm:spPr/>
      <dgm:t>
        <a:bodyPr/>
        <a:lstStyle/>
        <a:p>
          <a:pPr>
            <a:lnSpc>
              <a:spcPct val="100000"/>
            </a:lnSpc>
          </a:pPr>
          <a:r>
            <a:rPr lang="en-AU" sz="1600" kern="1200" dirty="0">
              <a:solidFill>
                <a:prstClr val="black">
                  <a:hueOff val="0"/>
                  <a:satOff val="0"/>
                  <a:lumOff val="0"/>
                  <a:alphaOff val="0"/>
                </a:prstClr>
              </a:solidFill>
              <a:latin typeface="Century Gothic" panose="020B0502020202020204"/>
              <a:ea typeface="+mn-ea"/>
              <a:cs typeface="+mn-cs"/>
            </a:rPr>
            <a:t>Please bring in stationery and the student questionnaire if you haven’t already.</a:t>
          </a:r>
          <a:endParaRPr lang="en-US" sz="1600" kern="1200" dirty="0">
            <a:solidFill>
              <a:prstClr val="black">
                <a:hueOff val="0"/>
                <a:satOff val="0"/>
                <a:lumOff val="0"/>
                <a:alphaOff val="0"/>
              </a:prstClr>
            </a:solidFill>
            <a:latin typeface="Century Gothic" panose="020B0502020202020204"/>
            <a:ea typeface="+mn-ea"/>
            <a:cs typeface="+mn-cs"/>
          </a:endParaRPr>
        </a:p>
      </dgm:t>
    </dgm:pt>
    <dgm:pt modelId="{26BB1C3C-85AC-4781-9F72-51CAE86EDDB2}" type="parTrans" cxnId="{FB139890-76B2-4DE0-8D05-382A6A590E8D}">
      <dgm:prSet/>
      <dgm:spPr/>
      <dgm:t>
        <a:bodyPr/>
        <a:lstStyle/>
        <a:p>
          <a:endParaRPr lang="en-US"/>
        </a:p>
      </dgm:t>
    </dgm:pt>
    <dgm:pt modelId="{0CEF7A8D-6E76-44E1-A017-C9076D3642A8}" type="sibTrans" cxnId="{FB139890-76B2-4DE0-8D05-382A6A590E8D}">
      <dgm:prSet/>
      <dgm:spPr/>
      <dgm:t>
        <a:bodyPr/>
        <a:lstStyle/>
        <a:p>
          <a:endParaRPr lang="en-US"/>
        </a:p>
      </dgm:t>
    </dgm:pt>
    <dgm:pt modelId="{2A203B78-8564-4480-A03D-9175DE850416}" type="pres">
      <dgm:prSet presAssocID="{FC3D317A-7313-471A-B5B4-4164865D7092}" presName="root" presStyleCnt="0">
        <dgm:presLayoutVars>
          <dgm:dir/>
          <dgm:resizeHandles val="exact"/>
        </dgm:presLayoutVars>
      </dgm:prSet>
      <dgm:spPr/>
    </dgm:pt>
    <dgm:pt modelId="{BEDCEB72-4257-4822-817F-8B9003DDD7A0}" type="pres">
      <dgm:prSet presAssocID="{A7D823ED-1987-4B56-B7F0-E5328A5A823E}" presName="compNode" presStyleCnt="0"/>
      <dgm:spPr/>
    </dgm:pt>
    <dgm:pt modelId="{D7381212-B338-4886-B3A0-3EFC07A3BD7E}" type="pres">
      <dgm:prSet presAssocID="{A7D823ED-1987-4B56-B7F0-E5328A5A823E}" presName="bgRect" presStyleLbl="bgShp" presStyleIdx="0" presStyleCnt="5"/>
      <dgm:spPr/>
    </dgm:pt>
    <dgm:pt modelId="{D08BB556-1E40-4DFE-AAEA-DF146C265EBD}" type="pres">
      <dgm:prSet presAssocID="{A7D823ED-1987-4B56-B7F0-E5328A5A823E}" presName="iconRect" presStyleLbl="node1" presStyleIdx="0" presStyleCnt="5"/>
      <dgm:spPr>
        <a:blipFill>
          <a:blip xmlns:r="http://schemas.openxmlformats.org/officeDocument/2006/relationships"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mart Phone"/>
        </a:ext>
      </dgm:extLst>
    </dgm:pt>
    <dgm:pt modelId="{20F628C9-7810-479C-86DE-5C5AA965D2B6}" type="pres">
      <dgm:prSet presAssocID="{A7D823ED-1987-4B56-B7F0-E5328A5A823E}" presName="spaceRect" presStyleCnt="0"/>
      <dgm:spPr/>
    </dgm:pt>
    <dgm:pt modelId="{33BBE86A-7B15-43EF-A7F5-211037E56A9B}" type="pres">
      <dgm:prSet presAssocID="{A7D823ED-1987-4B56-B7F0-E5328A5A823E}" presName="parTx" presStyleLbl="revTx" presStyleIdx="0" presStyleCnt="5">
        <dgm:presLayoutVars>
          <dgm:chMax val="0"/>
          <dgm:chPref val="0"/>
        </dgm:presLayoutVars>
      </dgm:prSet>
      <dgm:spPr/>
    </dgm:pt>
    <dgm:pt modelId="{4F656ABF-1309-4F8D-90CC-53AA0045242E}" type="pres">
      <dgm:prSet presAssocID="{A8AD2622-17AD-4103-B16A-7D7A1C0EC7E8}" presName="sibTrans" presStyleCnt="0"/>
      <dgm:spPr/>
    </dgm:pt>
    <dgm:pt modelId="{12878E22-363F-40BC-8CF0-0469ADA49434}" type="pres">
      <dgm:prSet presAssocID="{D7029384-F60D-49FA-9352-51CF37B1AB7C}" presName="compNode" presStyleCnt="0"/>
      <dgm:spPr/>
    </dgm:pt>
    <dgm:pt modelId="{707ACD76-3193-40A0-B777-CD30419BE5AA}" type="pres">
      <dgm:prSet presAssocID="{D7029384-F60D-49FA-9352-51CF37B1AB7C}" presName="bgRect" presStyleLbl="bgShp" presStyleIdx="1" presStyleCnt="5"/>
      <dgm:spPr/>
    </dgm:pt>
    <dgm:pt modelId="{1BB4E0C4-98B7-414A-BC8C-022E7765820E}" type="pres">
      <dgm:prSet presAssocID="{D7029384-F60D-49FA-9352-51CF37B1AB7C}" presName="iconRect" presStyleLbl="node1" presStyleIdx="1" presStyleCnt="5"/>
      <dgm:spPr>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aily Calendar"/>
        </a:ext>
      </dgm:extLst>
    </dgm:pt>
    <dgm:pt modelId="{F41EF31E-BB0E-4D41-ABBC-8B0D1924AC15}" type="pres">
      <dgm:prSet presAssocID="{D7029384-F60D-49FA-9352-51CF37B1AB7C}" presName="spaceRect" presStyleCnt="0"/>
      <dgm:spPr/>
    </dgm:pt>
    <dgm:pt modelId="{171539DE-5200-45D7-BB1D-F8EA62269DD7}" type="pres">
      <dgm:prSet presAssocID="{D7029384-F60D-49FA-9352-51CF37B1AB7C}" presName="parTx" presStyleLbl="revTx" presStyleIdx="1" presStyleCnt="5">
        <dgm:presLayoutVars>
          <dgm:chMax val="0"/>
          <dgm:chPref val="0"/>
        </dgm:presLayoutVars>
      </dgm:prSet>
      <dgm:spPr/>
    </dgm:pt>
    <dgm:pt modelId="{481A7BA8-6769-4582-AA0E-1C9912A62EDE}" type="pres">
      <dgm:prSet presAssocID="{6A5A191B-E1CE-498C-ABA1-DC35371A1FFA}" presName="sibTrans" presStyleCnt="0"/>
      <dgm:spPr/>
    </dgm:pt>
    <dgm:pt modelId="{A7EB176B-4ABF-4C14-AA76-6ADDDC97C776}" type="pres">
      <dgm:prSet presAssocID="{9E01A795-1119-45C6-B3CA-2DC1504B40A0}" presName="compNode" presStyleCnt="0"/>
      <dgm:spPr/>
    </dgm:pt>
    <dgm:pt modelId="{60C78AA1-F8D4-41AC-A298-F7591619B2AB}" type="pres">
      <dgm:prSet presAssocID="{9E01A795-1119-45C6-B3CA-2DC1504B40A0}" presName="bgRect" presStyleLbl="bgShp" presStyleIdx="2" presStyleCnt="5"/>
      <dgm:spPr/>
    </dgm:pt>
    <dgm:pt modelId="{263C8F21-818F-45FB-8781-5C33170200AF}" type="pres">
      <dgm:prSet presAssocID="{9E01A795-1119-45C6-B3CA-2DC1504B40A0}" presName="iconRect" presStyleLbl="node1" presStyleIdx="2" presStyleCnt="5"/>
      <dgm:spPr>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end"/>
        </a:ext>
      </dgm:extLst>
    </dgm:pt>
    <dgm:pt modelId="{14AF2FA6-4677-41AA-ADF0-02C5D7DA3850}" type="pres">
      <dgm:prSet presAssocID="{9E01A795-1119-45C6-B3CA-2DC1504B40A0}" presName="spaceRect" presStyleCnt="0"/>
      <dgm:spPr/>
    </dgm:pt>
    <dgm:pt modelId="{C78BED7D-A899-44F8-BEF3-39E4E7FC18DA}" type="pres">
      <dgm:prSet presAssocID="{9E01A795-1119-45C6-B3CA-2DC1504B40A0}" presName="parTx" presStyleLbl="revTx" presStyleIdx="2" presStyleCnt="5" custLinFactNeighborX="4070" custLinFactNeighborY="12184">
        <dgm:presLayoutVars>
          <dgm:chMax val="0"/>
          <dgm:chPref val="0"/>
        </dgm:presLayoutVars>
      </dgm:prSet>
      <dgm:spPr/>
    </dgm:pt>
    <dgm:pt modelId="{21D30934-9115-4C86-B3E7-E17378A2B8EA}" type="pres">
      <dgm:prSet presAssocID="{82CBC6A1-710A-4F96-A17F-CA504A408C8B}" presName="sibTrans" presStyleCnt="0"/>
      <dgm:spPr/>
    </dgm:pt>
    <dgm:pt modelId="{FB6C50B4-8136-4636-8040-D420087595F8}" type="pres">
      <dgm:prSet presAssocID="{A29A3E6C-9A07-4902-939D-F038F9DF5399}" presName="compNode" presStyleCnt="0"/>
      <dgm:spPr/>
    </dgm:pt>
    <dgm:pt modelId="{2733FD1B-C428-438F-BA9D-B8771E519FE6}" type="pres">
      <dgm:prSet presAssocID="{A29A3E6C-9A07-4902-939D-F038F9DF5399}" presName="bgRect" presStyleLbl="bgShp" presStyleIdx="3" presStyleCnt="5"/>
      <dgm:spPr/>
    </dgm:pt>
    <dgm:pt modelId="{69BF4753-56E2-4519-9428-E157C17549A4}" type="pres">
      <dgm:prSet presAssocID="{A29A3E6C-9A07-4902-939D-F038F9DF5399}" presName="iconRect" presStyleLbl="node1" presStyleIdx="3" presStyleCnt="5"/>
      <dgm:spPr>
        <a:blipFill>
          <a:blip xmlns:r="http://schemas.openxmlformats.org/officeDocument/2006/relationships"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Hanger"/>
        </a:ext>
      </dgm:extLst>
    </dgm:pt>
    <dgm:pt modelId="{0D51C2FA-4376-4A6E-8E93-B23CF8D65535}" type="pres">
      <dgm:prSet presAssocID="{A29A3E6C-9A07-4902-939D-F038F9DF5399}" presName="spaceRect" presStyleCnt="0"/>
      <dgm:spPr/>
    </dgm:pt>
    <dgm:pt modelId="{4EEE4DDF-C095-4F62-991F-4ABF4B3E4986}" type="pres">
      <dgm:prSet presAssocID="{A29A3E6C-9A07-4902-939D-F038F9DF5399}" presName="parTx" presStyleLbl="revTx" presStyleIdx="3" presStyleCnt="5">
        <dgm:presLayoutVars>
          <dgm:chMax val="0"/>
          <dgm:chPref val="0"/>
        </dgm:presLayoutVars>
      </dgm:prSet>
      <dgm:spPr/>
    </dgm:pt>
    <dgm:pt modelId="{901BAF2E-277E-4D56-9EAC-4BFEC844DE87}" type="pres">
      <dgm:prSet presAssocID="{F57459F4-60DC-4A29-81C1-D152881921C5}" presName="sibTrans" presStyleCnt="0"/>
      <dgm:spPr/>
    </dgm:pt>
    <dgm:pt modelId="{528274D9-84C9-4BA7-8FE3-2FA21F9CC51A}" type="pres">
      <dgm:prSet presAssocID="{B653DE42-1CAC-4EF4-B2F9-B79A43EFDCA2}" presName="compNode" presStyleCnt="0"/>
      <dgm:spPr/>
    </dgm:pt>
    <dgm:pt modelId="{6B392868-9DF3-4F48-9660-F725D33F4CBE}" type="pres">
      <dgm:prSet presAssocID="{B653DE42-1CAC-4EF4-B2F9-B79A43EFDCA2}" presName="bgRect" presStyleLbl="bgShp" presStyleIdx="4" presStyleCnt="5"/>
      <dgm:spPr/>
    </dgm:pt>
    <dgm:pt modelId="{0F199095-78B1-4CB0-9EEE-992DB91F5568}" type="pres">
      <dgm:prSet presAssocID="{B653DE42-1CAC-4EF4-B2F9-B79A43EFDCA2}" presName="iconRect" presStyleLbl="node1" presStyleIdx="4" presStyleCnt="5"/>
      <dgm:spPr>
        <a:blipFill>
          <a:blip xmlns:r="http://schemas.openxmlformats.org/officeDocument/2006/relationships"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Classroom"/>
        </a:ext>
      </dgm:extLst>
    </dgm:pt>
    <dgm:pt modelId="{EEED18EB-921E-4220-B52D-AF164EB4A5BC}" type="pres">
      <dgm:prSet presAssocID="{B653DE42-1CAC-4EF4-B2F9-B79A43EFDCA2}" presName="spaceRect" presStyleCnt="0"/>
      <dgm:spPr/>
    </dgm:pt>
    <dgm:pt modelId="{EB34CF09-8D63-451F-9D38-F36C2C85C766}" type="pres">
      <dgm:prSet presAssocID="{B653DE42-1CAC-4EF4-B2F9-B79A43EFDCA2}" presName="parTx" presStyleLbl="revTx" presStyleIdx="4" presStyleCnt="5">
        <dgm:presLayoutVars>
          <dgm:chMax val="0"/>
          <dgm:chPref val="0"/>
        </dgm:presLayoutVars>
      </dgm:prSet>
      <dgm:spPr/>
    </dgm:pt>
  </dgm:ptLst>
  <dgm:cxnLst>
    <dgm:cxn modelId="{254AD434-392B-449A-86BF-C686D7309684}" type="presOf" srcId="{9E01A795-1119-45C6-B3CA-2DC1504B40A0}" destId="{C78BED7D-A899-44F8-BEF3-39E4E7FC18DA}" srcOrd="0" destOrd="0" presId="urn:microsoft.com/office/officeart/2018/2/layout/IconVerticalSolidList"/>
    <dgm:cxn modelId="{62399180-1007-4CFA-9C86-805F7D41431A}" type="presOf" srcId="{A7D823ED-1987-4B56-B7F0-E5328A5A823E}" destId="{33BBE86A-7B15-43EF-A7F5-211037E56A9B}" srcOrd="0" destOrd="0" presId="urn:microsoft.com/office/officeart/2018/2/layout/IconVerticalSolidList"/>
    <dgm:cxn modelId="{B151BF8F-C122-40F6-818C-33DDB9E9DD2A}" srcId="{FC3D317A-7313-471A-B5B4-4164865D7092}" destId="{D7029384-F60D-49FA-9352-51CF37B1AB7C}" srcOrd="1" destOrd="0" parTransId="{F688F20F-47EC-4751-9A63-E96673D2E465}" sibTransId="{6A5A191B-E1CE-498C-ABA1-DC35371A1FFA}"/>
    <dgm:cxn modelId="{032FDD8F-938E-4DF2-BADE-601E38A3B015}" type="presOf" srcId="{D7029384-F60D-49FA-9352-51CF37B1AB7C}" destId="{171539DE-5200-45D7-BB1D-F8EA62269DD7}" srcOrd="0" destOrd="0" presId="urn:microsoft.com/office/officeart/2018/2/layout/IconVerticalSolidList"/>
    <dgm:cxn modelId="{FB139890-76B2-4DE0-8D05-382A6A590E8D}" srcId="{FC3D317A-7313-471A-B5B4-4164865D7092}" destId="{B653DE42-1CAC-4EF4-B2F9-B79A43EFDCA2}" srcOrd="4" destOrd="0" parTransId="{26BB1C3C-85AC-4781-9F72-51CAE86EDDB2}" sibTransId="{0CEF7A8D-6E76-44E1-A017-C9076D3642A8}"/>
    <dgm:cxn modelId="{46039395-AC84-48BF-9048-6325CC7F7356}" type="presOf" srcId="{A29A3E6C-9A07-4902-939D-F038F9DF5399}" destId="{4EEE4DDF-C095-4F62-991F-4ABF4B3E4986}" srcOrd="0" destOrd="0" presId="urn:microsoft.com/office/officeart/2018/2/layout/IconVerticalSolidList"/>
    <dgm:cxn modelId="{7AC2A5A5-1188-48EB-8C94-E20BFA5F7512}" type="presOf" srcId="{FC3D317A-7313-471A-B5B4-4164865D7092}" destId="{2A203B78-8564-4480-A03D-9175DE850416}" srcOrd="0" destOrd="0" presId="urn:microsoft.com/office/officeart/2018/2/layout/IconVerticalSolidList"/>
    <dgm:cxn modelId="{BFE681E6-EC30-45F8-B515-439FC20E756B}" srcId="{FC3D317A-7313-471A-B5B4-4164865D7092}" destId="{A29A3E6C-9A07-4902-939D-F038F9DF5399}" srcOrd="3" destOrd="0" parTransId="{825D8534-A447-419C-AE02-620EDD7FDFC2}" sibTransId="{F57459F4-60DC-4A29-81C1-D152881921C5}"/>
    <dgm:cxn modelId="{8AA706E8-B3C8-4E06-9B83-541EB4F9D646}" srcId="{FC3D317A-7313-471A-B5B4-4164865D7092}" destId="{9E01A795-1119-45C6-B3CA-2DC1504B40A0}" srcOrd="2" destOrd="0" parTransId="{E5E19EBD-DBA5-4B85-BA4F-B65267A6E3E8}" sibTransId="{82CBC6A1-710A-4F96-A17F-CA504A408C8B}"/>
    <dgm:cxn modelId="{39010CF5-96DD-40D4-8107-F29CC45319BB}" type="presOf" srcId="{B653DE42-1CAC-4EF4-B2F9-B79A43EFDCA2}" destId="{EB34CF09-8D63-451F-9D38-F36C2C85C766}" srcOrd="0" destOrd="0" presId="urn:microsoft.com/office/officeart/2018/2/layout/IconVerticalSolidList"/>
    <dgm:cxn modelId="{0775BCFF-5546-4459-A6DD-BBCC9F65668C}" srcId="{FC3D317A-7313-471A-B5B4-4164865D7092}" destId="{A7D823ED-1987-4B56-B7F0-E5328A5A823E}" srcOrd="0" destOrd="0" parTransId="{5463204C-2F5D-438F-B6B3-5509AFF0CD32}" sibTransId="{A8AD2622-17AD-4103-B16A-7D7A1C0EC7E8}"/>
    <dgm:cxn modelId="{34A10C90-F3B4-4049-B7CF-882696C40F01}" type="presParOf" srcId="{2A203B78-8564-4480-A03D-9175DE850416}" destId="{BEDCEB72-4257-4822-817F-8B9003DDD7A0}" srcOrd="0" destOrd="0" presId="urn:microsoft.com/office/officeart/2018/2/layout/IconVerticalSolidList"/>
    <dgm:cxn modelId="{DAEE3A7A-4E0A-40B2-A5D5-8E912572A75B}" type="presParOf" srcId="{BEDCEB72-4257-4822-817F-8B9003DDD7A0}" destId="{D7381212-B338-4886-B3A0-3EFC07A3BD7E}" srcOrd="0" destOrd="0" presId="urn:microsoft.com/office/officeart/2018/2/layout/IconVerticalSolidList"/>
    <dgm:cxn modelId="{46ABACA8-78BE-4C5F-A5C0-9270E924E382}" type="presParOf" srcId="{BEDCEB72-4257-4822-817F-8B9003DDD7A0}" destId="{D08BB556-1E40-4DFE-AAEA-DF146C265EBD}" srcOrd="1" destOrd="0" presId="urn:microsoft.com/office/officeart/2018/2/layout/IconVerticalSolidList"/>
    <dgm:cxn modelId="{08006957-3E0A-4E63-9316-DD77CB4C681D}" type="presParOf" srcId="{BEDCEB72-4257-4822-817F-8B9003DDD7A0}" destId="{20F628C9-7810-479C-86DE-5C5AA965D2B6}" srcOrd="2" destOrd="0" presId="urn:microsoft.com/office/officeart/2018/2/layout/IconVerticalSolidList"/>
    <dgm:cxn modelId="{3793390D-FA9A-41A6-A52A-CAAD69A4F19F}" type="presParOf" srcId="{BEDCEB72-4257-4822-817F-8B9003DDD7A0}" destId="{33BBE86A-7B15-43EF-A7F5-211037E56A9B}" srcOrd="3" destOrd="0" presId="urn:microsoft.com/office/officeart/2018/2/layout/IconVerticalSolidList"/>
    <dgm:cxn modelId="{CC6C73D5-ED97-454D-8549-2305F7BE62E6}" type="presParOf" srcId="{2A203B78-8564-4480-A03D-9175DE850416}" destId="{4F656ABF-1309-4F8D-90CC-53AA0045242E}" srcOrd="1" destOrd="0" presId="urn:microsoft.com/office/officeart/2018/2/layout/IconVerticalSolidList"/>
    <dgm:cxn modelId="{8211D897-81C6-4041-A573-76603EE2F785}" type="presParOf" srcId="{2A203B78-8564-4480-A03D-9175DE850416}" destId="{12878E22-363F-40BC-8CF0-0469ADA49434}" srcOrd="2" destOrd="0" presId="urn:microsoft.com/office/officeart/2018/2/layout/IconVerticalSolidList"/>
    <dgm:cxn modelId="{93571CBC-9E0B-4005-8F7F-C476A4DEA98D}" type="presParOf" srcId="{12878E22-363F-40BC-8CF0-0469ADA49434}" destId="{707ACD76-3193-40A0-B777-CD30419BE5AA}" srcOrd="0" destOrd="0" presId="urn:microsoft.com/office/officeart/2018/2/layout/IconVerticalSolidList"/>
    <dgm:cxn modelId="{DBA3BBD9-D689-4FEF-A353-356CED03C175}" type="presParOf" srcId="{12878E22-363F-40BC-8CF0-0469ADA49434}" destId="{1BB4E0C4-98B7-414A-BC8C-022E7765820E}" srcOrd="1" destOrd="0" presId="urn:microsoft.com/office/officeart/2018/2/layout/IconVerticalSolidList"/>
    <dgm:cxn modelId="{BC7D654A-4B90-48CB-88DB-EC03AD8994CE}" type="presParOf" srcId="{12878E22-363F-40BC-8CF0-0469ADA49434}" destId="{F41EF31E-BB0E-4D41-ABBC-8B0D1924AC15}" srcOrd="2" destOrd="0" presId="urn:microsoft.com/office/officeart/2018/2/layout/IconVerticalSolidList"/>
    <dgm:cxn modelId="{B2791029-1AD7-4B8E-A959-93C2DD93CE64}" type="presParOf" srcId="{12878E22-363F-40BC-8CF0-0469ADA49434}" destId="{171539DE-5200-45D7-BB1D-F8EA62269DD7}" srcOrd="3" destOrd="0" presId="urn:microsoft.com/office/officeart/2018/2/layout/IconVerticalSolidList"/>
    <dgm:cxn modelId="{ECB89B0C-AB8C-4B23-94CF-E68059CF7342}" type="presParOf" srcId="{2A203B78-8564-4480-A03D-9175DE850416}" destId="{481A7BA8-6769-4582-AA0E-1C9912A62EDE}" srcOrd="3" destOrd="0" presId="urn:microsoft.com/office/officeart/2018/2/layout/IconVerticalSolidList"/>
    <dgm:cxn modelId="{84FBB418-25DF-4D9B-BC73-832B6BEFD5D9}" type="presParOf" srcId="{2A203B78-8564-4480-A03D-9175DE850416}" destId="{A7EB176B-4ABF-4C14-AA76-6ADDDC97C776}" srcOrd="4" destOrd="0" presId="urn:microsoft.com/office/officeart/2018/2/layout/IconVerticalSolidList"/>
    <dgm:cxn modelId="{4E0E0C73-39F2-4629-BD03-2A52DC8A96EC}" type="presParOf" srcId="{A7EB176B-4ABF-4C14-AA76-6ADDDC97C776}" destId="{60C78AA1-F8D4-41AC-A298-F7591619B2AB}" srcOrd="0" destOrd="0" presId="urn:microsoft.com/office/officeart/2018/2/layout/IconVerticalSolidList"/>
    <dgm:cxn modelId="{5E356DF3-EBDD-4F6D-A878-C023DAD14EA1}" type="presParOf" srcId="{A7EB176B-4ABF-4C14-AA76-6ADDDC97C776}" destId="{263C8F21-818F-45FB-8781-5C33170200AF}" srcOrd="1" destOrd="0" presId="urn:microsoft.com/office/officeart/2018/2/layout/IconVerticalSolidList"/>
    <dgm:cxn modelId="{0DCE86EE-29ED-4F6D-A11D-A8117C3E62BC}" type="presParOf" srcId="{A7EB176B-4ABF-4C14-AA76-6ADDDC97C776}" destId="{14AF2FA6-4677-41AA-ADF0-02C5D7DA3850}" srcOrd="2" destOrd="0" presId="urn:microsoft.com/office/officeart/2018/2/layout/IconVerticalSolidList"/>
    <dgm:cxn modelId="{E4163BA4-C2AF-486B-99FB-429E0ED6585B}" type="presParOf" srcId="{A7EB176B-4ABF-4C14-AA76-6ADDDC97C776}" destId="{C78BED7D-A899-44F8-BEF3-39E4E7FC18DA}" srcOrd="3" destOrd="0" presId="urn:microsoft.com/office/officeart/2018/2/layout/IconVerticalSolidList"/>
    <dgm:cxn modelId="{2E0A5809-49D1-4BB2-9450-C4DCE9116A20}" type="presParOf" srcId="{2A203B78-8564-4480-A03D-9175DE850416}" destId="{21D30934-9115-4C86-B3E7-E17378A2B8EA}" srcOrd="5" destOrd="0" presId="urn:microsoft.com/office/officeart/2018/2/layout/IconVerticalSolidList"/>
    <dgm:cxn modelId="{003AB1C5-D5B7-4E5E-9731-717816010E13}" type="presParOf" srcId="{2A203B78-8564-4480-A03D-9175DE850416}" destId="{FB6C50B4-8136-4636-8040-D420087595F8}" srcOrd="6" destOrd="0" presId="urn:microsoft.com/office/officeart/2018/2/layout/IconVerticalSolidList"/>
    <dgm:cxn modelId="{0DC44E05-CE43-4758-B5DE-BDC64AC827E3}" type="presParOf" srcId="{FB6C50B4-8136-4636-8040-D420087595F8}" destId="{2733FD1B-C428-438F-BA9D-B8771E519FE6}" srcOrd="0" destOrd="0" presId="urn:microsoft.com/office/officeart/2018/2/layout/IconVerticalSolidList"/>
    <dgm:cxn modelId="{2871FF51-1A8B-4573-8BD9-597507AB22E5}" type="presParOf" srcId="{FB6C50B4-8136-4636-8040-D420087595F8}" destId="{69BF4753-56E2-4519-9428-E157C17549A4}" srcOrd="1" destOrd="0" presId="urn:microsoft.com/office/officeart/2018/2/layout/IconVerticalSolidList"/>
    <dgm:cxn modelId="{4ECB3BEA-7A8B-4330-B3E1-7A4ED6285E1C}" type="presParOf" srcId="{FB6C50B4-8136-4636-8040-D420087595F8}" destId="{0D51C2FA-4376-4A6E-8E93-B23CF8D65535}" srcOrd="2" destOrd="0" presId="urn:microsoft.com/office/officeart/2018/2/layout/IconVerticalSolidList"/>
    <dgm:cxn modelId="{B90D0639-8CC5-4D83-B878-2A7D95FCC1A9}" type="presParOf" srcId="{FB6C50B4-8136-4636-8040-D420087595F8}" destId="{4EEE4DDF-C095-4F62-991F-4ABF4B3E4986}" srcOrd="3" destOrd="0" presId="urn:microsoft.com/office/officeart/2018/2/layout/IconVerticalSolidList"/>
    <dgm:cxn modelId="{87C70392-EB32-4C20-B96B-8745C6CA2081}" type="presParOf" srcId="{2A203B78-8564-4480-A03D-9175DE850416}" destId="{901BAF2E-277E-4D56-9EAC-4BFEC844DE87}" srcOrd="7" destOrd="0" presId="urn:microsoft.com/office/officeart/2018/2/layout/IconVerticalSolidList"/>
    <dgm:cxn modelId="{39C04ADA-2BC8-4D07-A3CC-B9276AA0A56E}" type="presParOf" srcId="{2A203B78-8564-4480-A03D-9175DE850416}" destId="{528274D9-84C9-4BA7-8FE3-2FA21F9CC51A}" srcOrd="8" destOrd="0" presId="urn:microsoft.com/office/officeart/2018/2/layout/IconVerticalSolidList"/>
    <dgm:cxn modelId="{13478681-C13F-440E-94B9-4E620A5E8F9F}" type="presParOf" srcId="{528274D9-84C9-4BA7-8FE3-2FA21F9CC51A}" destId="{6B392868-9DF3-4F48-9660-F725D33F4CBE}" srcOrd="0" destOrd="0" presId="urn:microsoft.com/office/officeart/2018/2/layout/IconVerticalSolidList"/>
    <dgm:cxn modelId="{A8B6AC53-83A6-4387-B1D2-A3C337A7F443}" type="presParOf" srcId="{528274D9-84C9-4BA7-8FE3-2FA21F9CC51A}" destId="{0F199095-78B1-4CB0-9EEE-992DB91F5568}" srcOrd="1" destOrd="0" presId="urn:microsoft.com/office/officeart/2018/2/layout/IconVerticalSolidList"/>
    <dgm:cxn modelId="{963DD40F-BE74-4599-B847-EE715EBF8578}" type="presParOf" srcId="{528274D9-84C9-4BA7-8FE3-2FA21F9CC51A}" destId="{EEED18EB-921E-4220-B52D-AF164EB4A5BC}" srcOrd="2" destOrd="0" presId="urn:microsoft.com/office/officeart/2018/2/layout/IconVerticalSolidList"/>
    <dgm:cxn modelId="{ABFD8FEC-34C8-4387-9CAC-09416E19636A}" type="presParOf" srcId="{528274D9-84C9-4BA7-8FE3-2FA21F9CC51A}" destId="{EB34CF09-8D63-451F-9D38-F36C2C85C7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81212-B338-4886-B3A0-3EFC07A3BD7E}">
      <dsp:nvSpPr>
        <dsp:cNvPr id="0" name=""/>
        <dsp:cNvSpPr/>
      </dsp:nvSpPr>
      <dsp:spPr>
        <a:xfrm>
          <a:off x="0" y="5068"/>
          <a:ext cx="11459980" cy="590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BB556-1E40-4DFE-AAEA-DF146C265EBD}">
      <dsp:nvSpPr>
        <dsp:cNvPr id="0" name=""/>
        <dsp:cNvSpPr/>
      </dsp:nvSpPr>
      <dsp:spPr>
        <a:xfrm>
          <a:off x="178583" y="137899"/>
          <a:ext cx="325014" cy="32469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BE86A-7B15-43EF-A7F5-211037E56A9B}">
      <dsp:nvSpPr>
        <dsp:cNvPr id="0" name=""/>
        <dsp:cNvSpPr/>
      </dsp:nvSpPr>
      <dsp:spPr>
        <a:xfrm>
          <a:off x="682180" y="5068"/>
          <a:ext cx="10736823" cy="66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89" tIns="70289" rIns="70289" bIns="70289" numCol="1" spcCol="1270" anchor="ctr" anchorCtr="0">
          <a:noAutofit/>
        </a:bodyPr>
        <a:lstStyle/>
        <a:p>
          <a:pPr marL="0" lvl="0" indent="0" algn="l" defTabSz="711200">
            <a:lnSpc>
              <a:spcPct val="100000"/>
            </a:lnSpc>
            <a:spcBef>
              <a:spcPct val="0"/>
            </a:spcBef>
            <a:spcAft>
              <a:spcPct val="35000"/>
            </a:spcAft>
            <a:buNone/>
          </a:pPr>
          <a:r>
            <a:rPr lang="en-AU" sz="1600" kern="1200" dirty="0">
              <a:solidFill>
                <a:prstClr val="black">
                  <a:hueOff val="0"/>
                  <a:satOff val="0"/>
                  <a:lumOff val="0"/>
                  <a:alphaOff val="0"/>
                </a:prstClr>
              </a:solidFill>
              <a:latin typeface="Century Gothic" panose="020B0502020202020204"/>
              <a:ea typeface="+mn-ea"/>
              <a:cs typeface="+mn-cs"/>
            </a:rPr>
            <a:t>Phone the school on 9092 5850</a:t>
          </a:r>
          <a:endParaRPr lang="en-US" sz="1600" kern="1200" dirty="0">
            <a:solidFill>
              <a:prstClr val="black">
                <a:hueOff val="0"/>
                <a:satOff val="0"/>
                <a:lumOff val="0"/>
                <a:alphaOff val="0"/>
              </a:prstClr>
            </a:solidFill>
            <a:latin typeface="Century Gothic" panose="020B0502020202020204"/>
            <a:ea typeface="+mn-ea"/>
            <a:cs typeface="+mn-cs"/>
          </a:endParaRPr>
        </a:p>
      </dsp:txBody>
      <dsp:txXfrm>
        <a:off x="682180" y="5068"/>
        <a:ext cx="10736823" cy="664152"/>
      </dsp:txXfrm>
    </dsp:sp>
    <dsp:sp modelId="{707ACD76-3193-40A0-B777-CD30419BE5AA}">
      <dsp:nvSpPr>
        <dsp:cNvPr id="0" name=""/>
        <dsp:cNvSpPr/>
      </dsp:nvSpPr>
      <dsp:spPr>
        <a:xfrm>
          <a:off x="0" y="835259"/>
          <a:ext cx="11459980" cy="590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4E0C4-98B7-414A-BC8C-022E7765820E}">
      <dsp:nvSpPr>
        <dsp:cNvPr id="0" name=""/>
        <dsp:cNvSpPr/>
      </dsp:nvSpPr>
      <dsp:spPr>
        <a:xfrm>
          <a:off x="178583" y="968089"/>
          <a:ext cx="325014" cy="32469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539DE-5200-45D7-BB1D-F8EA62269DD7}">
      <dsp:nvSpPr>
        <dsp:cNvPr id="0" name=""/>
        <dsp:cNvSpPr/>
      </dsp:nvSpPr>
      <dsp:spPr>
        <a:xfrm>
          <a:off x="682180" y="835259"/>
          <a:ext cx="10736823" cy="66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AU" sz="1600" kern="1200" dirty="0">
              <a:solidFill>
                <a:prstClr val="black">
                  <a:hueOff val="0"/>
                  <a:satOff val="0"/>
                  <a:lumOff val="0"/>
                  <a:alphaOff val="0"/>
                </a:prstClr>
              </a:solidFill>
              <a:latin typeface="Century Gothic" panose="020B0502020202020204"/>
              <a:ea typeface="+mn-ea"/>
              <a:cs typeface="+mn-cs"/>
            </a:rPr>
            <a:t>To make an appointment</a:t>
          </a:r>
          <a:r>
            <a:rPr lang="en-AU" sz="1600" kern="1200">
              <a:solidFill>
                <a:prstClr val="black">
                  <a:hueOff val="0"/>
                  <a:satOff val="0"/>
                  <a:lumOff val="0"/>
                  <a:alphaOff val="0"/>
                </a:prstClr>
              </a:solidFill>
              <a:latin typeface="Century Gothic" panose="020B0502020202020204"/>
              <a:ea typeface="+mn-ea"/>
              <a:cs typeface="+mn-cs"/>
            </a:rPr>
            <a:t>, chat </a:t>
          </a:r>
          <a:r>
            <a:rPr lang="en-AU" sz="1600" kern="1200" dirty="0">
              <a:solidFill>
                <a:prstClr val="black">
                  <a:hueOff val="0"/>
                  <a:satOff val="0"/>
                  <a:lumOff val="0"/>
                  <a:alphaOff val="0"/>
                </a:prstClr>
              </a:solidFill>
              <a:latin typeface="Century Gothic" panose="020B0502020202020204"/>
              <a:ea typeface="+mn-ea"/>
              <a:cs typeface="+mn-cs"/>
            </a:rPr>
            <a:t>outside the classroom, in a phone call in a meeting. </a:t>
          </a:r>
          <a:endParaRPr lang="en-US" sz="1600" kern="1200" dirty="0">
            <a:solidFill>
              <a:prstClr val="black">
                <a:hueOff val="0"/>
                <a:satOff val="0"/>
                <a:lumOff val="0"/>
                <a:alphaOff val="0"/>
              </a:prstClr>
            </a:solidFill>
            <a:latin typeface="Century Gothic" panose="020B0502020202020204"/>
            <a:ea typeface="+mn-ea"/>
            <a:cs typeface="+mn-cs"/>
          </a:endParaRPr>
        </a:p>
      </dsp:txBody>
      <dsp:txXfrm>
        <a:off x="682180" y="835259"/>
        <a:ext cx="10736823" cy="664152"/>
      </dsp:txXfrm>
    </dsp:sp>
    <dsp:sp modelId="{60C78AA1-F8D4-41AC-A298-F7591619B2AB}">
      <dsp:nvSpPr>
        <dsp:cNvPr id="0" name=""/>
        <dsp:cNvSpPr/>
      </dsp:nvSpPr>
      <dsp:spPr>
        <a:xfrm>
          <a:off x="0" y="1665449"/>
          <a:ext cx="11459980" cy="590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3C8F21-818F-45FB-8781-5C33170200AF}">
      <dsp:nvSpPr>
        <dsp:cNvPr id="0" name=""/>
        <dsp:cNvSpPr/>
      </dsp:nvSpPr>
      <dsp:spPr>
        <a:xfrm>
          <a:off x="178583" y="1798279"/>
          <a:ext cx="325014" cy="32469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BED7D-A899-44F8-BEF3-39E4E7FC18DA}">
      <dsp:nvSpPr>
        <dsp:cNvPr id="0" name=""/>
        <dsp:cNvSpPr/>
      </dsp:nvSpPr>
      <dsp:spPr>
        <a:xfrm>
          <a:off x="723156" y="1746369"/>
          <a:ext cx="10736823" cy="66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89" tIns="70289" rIns="70289" bIns="70289" numCol="1" spcCol="1270" anchor="ctr" anchorCtr="0">
          <a:noAutofit/>
        </a:bodyPr>
        <a:lstStyle/>
        <a:p>
          <a:pPr marL="0" lvl="0" indent="0" algn="l" defTabSz="711200">
            <a:lnSpc>
              <a:spcPct val="100000"/>
            </a:lnSpc>
            <a:spcBef>
              <a:spcPct val="0"/>
            </a:spcBef>
            <a:spcAft>
              <a:spcPct val="35000"/>
            </a:spcAft>
            <a:buNone/>
          </a:pPr>
          <a:r>
            <a:rPr lang="en-AU" sz="1600" kern="1200" dirty="0">
              <a:solidFill>
                <a:prstClr val="black">
                  <a:hueOff val="0"/>
                  <a:satOff val="0"/>
                  <a:lumOff val="0"/>
                  <a:alphaOff val="0"/>
                </a:prstClr>
              </a:solidFill>
              <a:latin typeface="Century Gothic" panose="020B0502020202020204"/>
              <a:ea typeface="+mn-ea"/>
              <a:cs typeface="+mn-cs"/>
            </a:rPr>
            <a:t>Email – </a:t>
          </a:r>
          <a:r>
            <a:rPr lang="en-AU" sz="1600" kern="1200" dirty="0">
              <a:solidFill>
                <a:prstClr val="black">
                  <a:hueOff val="0"/>
                  <a:satOff val="0"/>
                  <a:lumOff val="0"/>
                  <a:alphaOff val="0"/>
                </a:prstClr>
              </a:solidFill>
              <a:latin typeface="Century Gothic" panose="020B0502020202020204"/>
              <a:ea typeface="+mn-ea"/>
              <a:cs typeface="+mn-cs"/>
              <a:hlinkClick xmlns:r="http://schemas.openxmlformats.org/officeDocument/2006/relationships" r:id="rId7"/>
            </a:rPr>
            <a:t>louise.hurst@education.wa.edu.au</a:t>
          </a:r>
          <a:r>
            <a:rPr lang="en-AU" sz="1600" kern="1200" dirty="0">
              <a:solidFill>
                <a:prstClr val="black">
                  <a:hueOff val="0"/>
                  <a:satOff val="0"/>
                  <a:lumOff val="0"/>
                  <a:alphaOff val="0"/>
                </a:prstClr>
              </a:solidFill>
              <a:latin typeface="Century Gothic" panose="020B0502020202020204"/>
              <a:ea typeface="+mn-ea"/>
              <a:cs typeface="+mn-cs"/>
            </a:rPr>
            <a:t>; </a:t>
          </a:r>
          <a:endParaRPr lang="en-AU" sz="1600" kern="1200" dirty="0">
            <a:solidFill>
              <a:prstClr val="black">
                <a:hueOff val="0"/>
                <a:satOff val="0"/>
                <a:lumOff val="0"/>
                <a:alphaOff val="0"/>
              </a:prstClr>
            </a:solidFill>
            <a:highlight>
              <a:srgbClr val="FFFF00"/>
            </a:highlight>
            <a:latin typeface="Century Gothic" panose="020B0502020202020204"/>
            <a:ea typeface="+mn-ea"/>
            <a:cs typeface="+mn-cs"/>
          </a:endParaRPr>
        </a:p>
        <a:p>
          <a:pPr marL="0" lvl="0" indent="0" algn="l" defTabSz="711200">
            <a:lnSpc>
              <a:spcPct val="100000"/>
            </a:lnSpc>
            <a:spcBef>
              <a:spcPct val="0"/>
            </a:spcBef>
            <a:spcAft>
              <a:spcPct val="35000"/>
            </a:spcAft>
            <a:buNone/>
          </a:pPr>
          <a:endParaRPr lang="en-US" sz="1600" kern="1200" dirty="0">
            <a:solidFill>
              <a:prstClr val="black">
                <a:hueOff val="0"/>
                <a:satOff val="0"/>
                <a:lumOff val="0"/>
                <a:alphaOff val="0"/>
              </a:prstClr>
            </a:solidFill>
            <a:latin typeface="Century Gothic" panose="020B0502020202020204"/>
            <a:ea typeface="+mn-ea"/>
            <a:cs typeface="+mn-cs"/>
          </a:endParaRPr>
        </a:p>
      </dsp:txBody>
      <dsp:txXfrm>
        <a:off x="723156" y="1746369"/>
        <a:ext cx="10736823" cy="664152"/>
      </dsp:txXfrm>
    </dsp:sp>
    <dsp:sp modelId="{2733FD1B-C428-438F-BA9D-B8771E519FE6}">
      <dsp:nvSpPr>
        <dsp:cNvPr id="0" name=""/>
        <dsp:cNvSpPr/>
      </dsp:nvSpPr>
      <dsp:spPr>
        <a:xfrm>
          <a:off x="0" y="2495639"/>
          <a:ext cx="11459980" cy="590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F4753-56E2-4519-9428-E157C17549A4}">
      <dsp:nvSpPr>
        <dsp:cNvPr id="0" name=""/>
        <dsp:cNvSpPr/>
      </dsp:nvSpPr>
      <dsp:spPr>
        <a:xfrm>
          <a:off x="178583" y="2628470"/>
          <a:ext cx="325014" cy="324696"/>
        </a:xfrm>
        <a:prstGeom prst="rect">
          <a:avLst/>
        </a:prstGeom>
        <a:blipFill>
          <a:blip xmlns:r="http://schemas.openxmlformats.org/officeDocument/2006/relationships"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E4DDF-C095-4F62-991F-4ABF4B3E4986}">
      <dsp:nvSpPr>
        <dsp:cNvPr id="0" name=""/>
        <dsp:cNvSpPr/>
      </dsp:nvSpPr>
      <dsp:spPr>
        <a:xfrm>
          <a:off x="682180" y="2495639"/>
          <a:ext cx="10736823" cy="66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89" tIns="70289" rIns="70289" bIns="70289" numCol="1" spcCol="1270" anchor="ctr" anchorCtr="0">
          <a:noAutofit/>
        </a:bodyPr>
        <a:lstStyle/>
        <a:p>
          <a:pPr marL="0" lvl="0" indent="0" algn="l" defTabSz="711200">
            <a:lnSpc>
              <a:spcPct val="100000"/>
            </a:lnSpc>
            <a:spcBef>
              <a:spcPct val="0"/>
            </a:spcBef>
            <a:spcAft>
              <a:spcPct val="35000"/>
            </a:spcAft>
            <a:buNone/>
          </a:pPr>
          <a:r>
            <a:rPr lang="en-AU" sz="1600" kern="1200" dirty="0">
              <a:solidFill>
                <a:prstClr val="black">
                  <a:hueOff val="0"/>
                  <a:satOff val="0"/>
                  <a:lumOff val="0"/>
                  <a:alphaOff val="0"/>
                </a:prstClr>
              </a:solidFill>
              <a:latin typeface="Century Gothic" panose="020B0502020202020204"/>
              <a:ea typeface="+mn-ea"/>
              <a:cs typeface="+mn-cs"/>
            </a:rPr>
            <a:t>Please pack a labelled change of clothes for your child every day.  Play can be messy!</a:t>
          </a:r>
          <a:endParaRPr lang="en-US" sz="1600" kern="1200" dirty="0">
            <a:solidFill>
              <a:prstClr val="black">
                <a:hueOff val="0"/>
                <a:satOff val="0"/>
                <a:lumOff val="0"/>
                <a:alphaOff val="0"/>
              </a:prstClr>
            </a:solidFill>
            <a:latin typeface="Century Gothic" panose="020B0502020202020204"/>
            <a:ea typeface="+mn-ea"/>
            <a:cs typeface="+mn-cs"/>
          </a:endParaRPr>
        </a:p>
      </dsp:txBody>
      <dsp:txXfrm>
        <a:off x="682180" y="2495639"/>
        <a:ext cx="10736823" cy="664152"/>
      </dsp:txXfrm>
    </dsp:sp>
    <dsp:sp modelId="{6B392868-9DF3-4F48-9660-F725D33F4CBE}">
      <dsp:nvSpPr>
        <dsp:cNvPr id="0" name=""/>
        <dsp:cNvSpPr/>
      </dsp:nvSpPr>
      <dsp:spPr>
        <a:xfrm>
          <a:off x="0" y="3325829"/>
          <a:ext cx="11459980" cy="590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99095-78B1-4CB0-9EEE-992DB91F5568}">
      <dsp:nvSpPr>
        <dsp:cNvPr id="0" name=""/>
        <dsp:cNvSpPr/>
      </dsp:nvSpPr>
      <dsp:spPr>
        <a:xfrm>
          <a:off x="178583" y="3458660"/>
          <a:ext cx="325014" cy="324696"/>
        </a:xfrm>
        <a:prstGeom prst="rect">
          <a:avLst/>
        </a:prstGeom>
        <a:blipFill>
          <a:blip xmlns:r="http://schemas.openxmlformats.org/officeDocument/2006/relationships"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4CF09-8D63-451F-9D38-F36C2C85C766}">
      <dsp:nvSpPr>
        <dsp:cNvPr id="0" name=""/>
        <dsp:cNvSpPr/>
      </dsp:nvSpPr>
      <dsp:spPr>
        <a:xfrm>
          <a:off x="682180" y="3325829"/>
          <a:ext cx="10736823" cy="66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89" tIns="70289" rIns="70289" bIns="70289" numCol="1" spcCol="1270" anchor="ctr" anchorCtr="0">
          <a:noAutofit/>
        </a:bodyPr>
        <a:lstStyle/>
        <a:p>
          <a:pPr marL="0" lvl="0" indent="0" algn="l" defTabSz="711200">
            <a:lnSpc>
              <a:spcPct val="100000"/>
            </a:lnSpc>
            <a:spcBef>
              <a:spcPct val="0"/>
            </a:spcBef>
            <a:spcAft>
              <a:spcPct val="35000"/>
            </a:spcAft>
            <a:buNone/>
          </a:pPr>
          <a:r>
            <a:rPr lang="en-AU" sz="1600" kern="1200" dirty="0">
              <a:solidFill>
                <a:prstClr val="black">
                  <a:hueOff val="0"/>
                  <a:satOff val="0"/>
                  <a:lumOff val="0"/>
                  <a:alphaOff val="0"/>
                </a:prstClr>
              </a:solidFill>
              <a:latin typeface="Century Gothic" panose="020B0502020202020204"/>
              <a:ea typeface="+mn-ea"/>
              <a:cs typeface="+mn-cs"/>
            </a:rPr>
            <a:t>Please bring in stationery and the student questionnaire if you haven’t already.</a:t>
          </a:r>
          <a:endParaRPr lang="en-US" sz="1600" kern="1200" dirty="0">
            <a:solidFill>
              <a:prstClr val="black">
                <a:hueOff val="0"/>
                <a:satOff val="0"/>
                <a:lumOff val="0"/>
                <a:alphaOff val="0"/>
              </a:prstClr>
            </a:solidFill>
            <a:latin typeface="Century Gothic" panose="020B0502020202020204"/>
            <a:ea typeface="+mn-ea"/>
            <a:cs typeface="+mn-cs"/>
          </a:endParaRPr>
        </a:p>
      </dsp:txBody>
      <dsp:txXfrm>
        <a:off x="682180" y="3325829"/>
        <a:ext cx="10736823" cy="6641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A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E2751CE-C652-4F66-80E2-5C182627B157}" type="slidenum">
              <a:rPr lang="en-AU" smtClean="0"/>
              <a:t>‹#›</a:t>
            </a:fld>
            <a:endParaRPr lang="en-AU"/>
          </a:p>
        </p:txBody>
      </p:sp>
    </p:spTree>
    <p:extLst>
      <p:ext uri="{BB962C8B-B14F-4D97-AF65-F5344CB8AC3E}">
        <p14:creationId xmlns:p14="http://schemas.microsoft.com/office/powerpoint/2010/main" val="190822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E743FC-A5EF-4DCE-8F1C-207D0F8439D1}" type="datetimeFigureOut">
              <a:rPr lang="en-AU" smtClean="0"/>
              <a:t>21/01/2024</a:t>
            </a:fld>
            <a:endParaRPr lang="en-AU"/>
          </a:p>
        </p:txBody>
      </p:sp>
      <p:sp>
        <p:nvSpPr>
          <p:cNvPr id="6" name="Footer Placeholder 5"/>
          <p:cNvSpPr>
            <a:spLocks noGrp="1"/>
          </p:cNvSpPr>
          <p:nvPr>
            <p:ph type="ftr" sz="quarter" idx="11"/>
          </p:nvPr>
        </p:nvSpPr>
        <p:spPr/>
        <p:txBody>
          <a:bodyPr/>
          <a:lstStyle/>
          <a:p>
            <a:endParaRPr lang="en-A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156511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1299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2825546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415704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E743FC-A5EF-4DCE-8F1C-207D0F8439D1}" type="datetimeFigureOut">
              <a:rPr lang="en-AU" smtClean="0"/>
              <a:t>21/01/2024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367900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E743FC-A5EF-4DCE-8F1C-207D0F8439D1}" type="datetimeFigureOut">
              <a:rPr lang="en-AU" smtClean="0"/>
              <a:t>21/01/2024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31274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3402681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209480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3203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743FC-A5EF-4DCE-8F1C-207D0F8439D1}" type="datetimeFigureOut">
              <a:rPr lang="en-AU" smtClean="0"/>
              <a:t>21/01/2024</a:t>
            </a:fld>
            <a:endParaRPr lang="en-AU"/>
          </a:p>
        </p:txBody>
      </p:sp>
      <p:sp>
        <p:nvSpPr>
          <p:cNvPr id="5" name="Footer Placeholder 4"/>
          <p:cNvSpPr>
            <a:spLocks noGrp="1"/>
          </p:cNvSpPr>
          <p:nvPr>
            <p:ph type="ftr" sz="quarter" idx="11"/>
          </p:nvPr>
        </p:nvSpPr>
        <p:spPr/>
        <p:txBody>
          <a:bodyPr/>
          <a:lstStyle/>
          <a:p>
            <a:endParaRPr lang="en-A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78801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E743FC-A5EF-4DCE-8F1C-207D0F8439D1}" type="datetimeFigureOut">
              <a:rPr lang="en-AU" smtClean="0"/>
              <a:t>21/01/2024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297727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E743FC-A5EF-4DCE-8F1C-207D0F8439D1}" type="datetimeFigureOut">
              <a:rPr lang="en-AU" smtClean="0"/>
              <a:t>21/01/2024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84746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E743FC-A5EF-4DCE-8F1C-207D0F8439D1}" type="datetimeFigureOut">
              <a:rPr lang="en-AU" smtClean="0"/>
              <a:t>21/01/2024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8302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43FC-A5EF-4DCE-8F1C-207D0F8439D1}" type="datetimeFigureOut">
              <a:rPr lang="en-AU" smtClean="0"/>
              <a:t>21/01/2024</a:t>
            </a:fld>
            <a:endParaRPr lang="en-AU"/>
          </a:p>
        </p:txBody>
      </p:sp>
      <p:sp>
        <p:nvSpPr>
          <p:cNvPr id="3" name="Footer Placeholder 2"/>
          <p:cNvSpPr>
            <a:spLocks noGrp="1"/>
          </p:cNvSpPr>
          <p:nvPr>
            <p:ph type="ftr" sz="quarter" idx="11"/>
          </p:nvPr>
        </p:nvSpPr>
        <p:spPr/>
        <p:txBody>
          <a:bodyPr/>
          <a:lstStyle/>
          <a:p>
            <a:endParaRPr lang="en-A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230707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E743FC-A5EF-4DCE-8F1C-207D0F8439D1}" type="datetimeFigureOut">
              <a:rPr lang="en-AU" smtClean="0"/>
              <a:t>21/01/2024</a:t>
            </a:fld>
            <a:endParaRPr lang="en-AU"/>
          </a:p>
        </p:txBody>
      </p:sp>
      <p:sp>
        <p:nvSpPr>
          <p:cNvPr id="6" name="Footer Placeholder 5"/>
          <p:cNvSpPr>
            <a:spLocks noGrp="1"/>
          </p:cNvSpPr>
          <p:nvPr>
            <p:ph type="ftr" sz="quarter" idx="11"/>
          </p:nvPr>
        </p:nvSpPr>
        <p:spPr/>
        <p:txBody>
          <a:bodyPr/>
          <a:lstStyle/>
          <a:p>
            <a:endParaRPr lang="en-A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219615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E743FC-A5EF-4DCE-8F1C-207D0F8439D1}" type="datetimeFigureOut">
              <a:rPr lang="en-AU" smtClean="0"/>
              <a:t>21/01/2024</a:t>
            </a:fld>
            <a:endParaRPr lang="en-AU"/>
          </a:p>
        </p:txBody>
      </p:sp>
      <p:sp>
        <p:nvSpPr>
          <p:cNvPr id="6" name="Footer Placeholder 5"/>
          <p:cNvSpPr>
            <a:spLocks noGrp="1"/>
          </p:cNvSpPr>
          <p:nvPr>
            <p:ph type="ftr" sz="quarter" idx="11"/>
          </p:nvPr>
        </p:nvSpPr>
        <p:spPr/>
        <p:txBody>
          <a:bodyPr/>
          <a:lstStyle/>
          <a:p>
            <a:endParaRPr lang="en-A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E2751CE-C652-4F66-80E2-5C182627B157}" type="slidenum">
              <a:rPr lang="en-AU" smtClean="0"/>
              <a:t>‹#›</a:t>
            </a:fld>
            <a:endParaRPr lang="en-AU"/>
          </a:p>
        </p:txBody>
      </p:sp>
    </p:spTree>
    <p:extLst>
      <p:ext uri="{BB962C8B-B14F-4D97-AF65-F5344CB8AC3E}">
        <p14:creationId xmlns:p14="http://schemas.microsoft.com/office/powerpoint/2010/main" val="378191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7E743FC-A5EF-4DCE-8F1C-207D0F8439D1}" type="datetimeFigureOut">
              <a:rPr lang="en-AU" smtClean="0"/>
              <a:t>21/01/2024</a:t>
            </a:fld>
            <a:endParaRPr lang="en-AU"/>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AU"/>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E2751CE-C652-4F66-80E2-5C182627B157}" type="slidenum">
              <a:rPr lang="en-AU" smtClean="0"/>
              <a:t>‹#›</a:t>
            </a:fld>
            <a:endParaRPr lang="en-AU"/>
          </a:p>
        </p:txBody>
      </p:sp>
    </p:spTree>
    <p:extLst>
      <p:ext uri="{BB962C8B-B14F-4D97-AF65-F5344CB8AC3E}">
        <p14:creationId xmlns:p14="http://schemas.microsoft.com/office/powerpoint/2010/main" val="27752200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ld-literacy.org/product/foundation-parent-education-sheets-and-downloads-semester-1/" TargetMode="Externa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louise.hurst@education.wa.edu.au" TargetMode="External"/><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8.png"/><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northkalgoorlieps.wa.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1B6B2F-EA8C-417F-9ACC-05CFFEE1EB68}"/>
              </a:ext>
            </a:extLst>
          </p:cNvPr>
          <p:cNvSpPr/>
          <p:nvPr/>
        </p:nvSpPr>
        <p:spPr>
          <a:xfrm>
            <a:off x="7004645" y="1356852"/>
            <a:ext cx="4535926" cy="33773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0" i="0" kern="1200"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mj-lt"/>
                <a:ea typeface="+mj-ea"/>
                <a:cs typeface="+mj-cs"/>
              </a:rPr>
              <a:t>Pre-primary</a:t>
            </a:r>
            <a:endParaRPr lang="en-US" sz="3800" b="0" i="0" kern="1200" cap="none" spc="0"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mj-lt"/>
              <a:ea typeface="+mj-ea"/>
              <a:cs typeface="+mj-cs"/>
            </a:endParaRPr>
          </a:p>
          <a:p>
            <a:pPr algn="ctr">
              <a:lnSpc>
                <a:spcPct val="90000"/>
              </a:lnSpc>
              <a:spcBef>
                <a:spcPct val="0"/>
              </a:spcBef>
              <a:spcAft>
                <a:spcPts val="600"/>
              </a:spcAft>
            </a:pPr>
            <a:endParaRPr lang="en-US" sz="3800" b="0" i="0" kern="1200"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mj-lt"/>
              <a:ea typeface="+mj-ea"/>
              <a:cs typeface="+mj-cs"/>
            </a:endParaRPr>
          </a:p>
          <a:p>
            <a:pPr algn="ctr">
              <a:lnSpc>
                <a:spcPct val="90000"/>
              </a:lnSpc>
              <a:spcBef>
                <a:spcPct val="0"/>
              </a:spcBef>
              <a:spcAft>
                <a:spcPts val="600"/>
              </a:spcAft>
            </a:pPr>
            <a:r>
              <a:rPr lang="en-US" sz="3800" b="0" i="0" kern="1200" cap="none" spc="0"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mj-lt"/>
                <a:ea typeface="+mj-ea"/>
                <a:cs typeface="+mj-cs"/>
              </a:rPr>
              <a:t>Parent Information</a:t>
            </a:r>
          </a:p>
          <a:p>
            <a:pPr algn="ctr">
              <a:lnSpc>
                <a:spcPct val="90000"/>
              </a:lnSpc>
              <a:spcBef>
                <a:spcPct val="0"/>
              </a:spcBef>
              <a:spcAft>
                <a:spcPts val="600"/>
              </a:spcAft>
            </a:pPr>
            <a:r>
              <a:rPr lang="en-US" sz="3800" b="0" i="0" kern="1200"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mj-lt"/>
                <a:ea typeface="+mj-ea"/>
                <a:cs typeface="+mj-cs"/>
              </a:rPr>
              <a:t>Session 2024</a:t>
            </a:r>
          </a:p>
        </p:txBody>
      </p:sp>
      <p:grpSp>
        <p:nvGrpSpPr>
          <p:cNvPr id="18" name="Group 17">
            <a:extLst>
              <a:ext uri="{FF2B5EF4-FFF2-40B4-BE49-F238E27FC236}">
                <a16:creationId xmlns:a16="http://schemas.microsoft.com/office/drawing/2014/main" id="{2169BF4F-FA69-4E06-93B5-C5B81BD76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32" y="396837"/>
            <a:ext cx="6451504" cy="6058999"/>
            <a:chOff x="423332" y="396837"/>
            <a:chExt cx="6451504" cy="6058999"/>
          </a:xfrm>
        </p:grpSpPr>
        <p:sp>
          <p:nvSpPr>
            <p:cNvPr id="19" name="Rectangle 18">
              <a:extLst>
                <a:ext uri="{FF2B5EF4-FFF2-40B4-BE49-F238E27FC236}">
                  <a16:creationId xmlns:a16="http://schemas.microsoft.com/office/drawing/2014/main" id="{5D9C4CA6-15F9-4BC3-936C-F4C75E36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593738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0" name="Freeform 5">
              <a:extLst>
                <a:ext uri="{FF2B5EF4-FFF2-40B4-BE49-F238E27FC236}">
                  <a16:creationId xmlns:a16="http://schemas.microsoft.com/office/drawing/2014/main" id="{879461D6-F966-4977-B19A-EA3390368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AU"/>
            </a:p>
          </p:txBody>
        </p:sp>
        <p:sp>
          <p:nvSpPr>
            <p:cNvPr id="21" name="Freeform 5">
              <a:extLst>
                <a:ext uri="{FF2B5EF4-FFF2-40B4-BE49-F238E27FC236}">
                  <a16:creationId xmlns:a16="http://schemas.microsoft.com/office/drawing/2014/main" id="{120109CC-85DE-4FEB-89DA-3E04B810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AU"/>
            </a:p>
          </p:txBody>
        </p:sp>
      </p:grpSp>
      <p:pic>
        <p:nvPicPr>
          <p:cNvPr id="6" name="Picture 5" descr="Diagram&#10;&#10;Description automatically generated">
            <a:extLst>
              <a:ext uri="{FF2B5EF4-FFF2-40B4-BE49-F238E27FC236}">
                <a16:creationId xmlns:a16="http://schemas.microsoft.com/office/drawing/2014/main" id="{86331089-B2F4-4078-A78C-D72729342C3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9906" y="1665597"/>
            <a:ext cx="4983737" cy="3638124"/>
          </a:xfrm>
          <a:prstGeom prst="rect">
            <a:avLst/>
          </a:prstGeom>
        </p:spPr>
      </p:pic>
    </p:spTree>
    <p:extLst>
      <p:ext uri="{BB962C8B-B14F-4D97-AF65-F5344CB8AC3E}">
        <p14:creationId xmlns:p14="http://schemas.microsoft.com/office/powerpoint/2010/main" val="28208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ACCE-F353-4E50-8028-23B1A10AC217}"/>
              </a:ext>
            </a:extLst>
          </p:cNvPr>
          <p:cNvSpPr>
            <a:spLocks noGrp="1"/>
          </p:cNvSpPr>
          <p:nvPr>
            <p:ph type="title"/>
          </p:nvPr>
        </p:nvSpPr>
        <p:spPr>
          <a:xfrm>
            <a:off x="1154953" y="973668"/>
            <a:ext cx="8761413" cy="706964"/>
          </a:xfrm>
        </p:spPr>
        <p:txBody>
          <a:bodyPr>
            <a:normAutofit/>
          </a:bodyPr>
          <a:lstStyle/>
          <a:p>
            <a:r>
              <a:rPr lang="en-AU" dirty="0"/>
              <a:t>Behaviour</a:t>
            </a:r>
          </a:p>
        </p:txBody>
      </p:sp>
      <p:pic>
        <p:nvPicPr>
          <p:cNvPr id="5" name="Graphic 4" descr="Thumbs up sign outline">
            <a:extLst>
              <a:ext uri="{FF2B5EF4-FFF2-40B4-BE49-F238E27FC236}">
                <a16:creationId xmlns:a16="http://schemas.microsoft.com/office/drawing/2014/main" id="{4C8F31EC-3F69-45DD-9725-5FECF97790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900" y="528402"/>
            <a:ext cx="1451285" cy="1451285"/>
          </a:xfrm>
          <a:prstGeom prst="roundRect">
            <a:avLst>
              <a:gd name="adj" fmla="val 1858"/>
            </a:avLst>
          </a:prstGeom>
          <a:effectLst/>
        </p:spPr>
      </p:pic>
      <p:pic>
        <p:nvPicPr>
          <p:cNvPr id="7" name="Graphic 6" descr="Thumbs Down outline">
            <a:extLst>
              <a:ext uri="{FF2B5EF4-FFF2-40B4-BE49-F238E27FC236}">
                <a16:creationId xmlns:a16="http://schemas.microsoft.com/office/drawing/2014/main" id="{A652DE39-DD70-4EB9-A594-2B9D2A49D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0357" y="827457"/>
            <a:ext cx="1451286" cy="1451286"/>
          </a:xfrm>
          <a:prstGeom prst="roundRect">
            <a:avLst>
              <a:gd name="adj" fmla="val 1858"/>
            </a:avLst>
          </a:prstGeom>
          <a:effectLst/>
        </p:spPr>
      </p:pic>
      <p:sp>
        <p:nvSpPr>
          <p:cNvPr id="3" name="Content Placeholder 2">
            <a:extLst>
              <a:ext uri="{FF2B5EF4-FFF2-40B4-BE49-F238E27FC236}">
                <a16:creationId xmlns:a16="http://schemas.microsoft.com/office/drawing/2014/main" id="{78AB6D27-A6FE-4012-B160-8B673B0DD308}"/>
              </a:ext>
            </a:extLst>
          </p:cNvPr>
          <p:cNvSpPr>
            <a:spLocks noGrp="1"/>
          </p:cNvSpPr>
          <p:nvPr>
            <p:ph idx="1"/>
          </p:nvPr>
        </p:nvSpPr>
        <p:spPr>
          <a:xfrm>
            <a:off x="3354873" y="2424953"/>
            <a:ext cx="7845435" cy="4296985"/>
          </a:xfrm>
        </p:spPr>
        <p:txBody>
          <a:bodyPr anchor="ctr">
            <a:normAutofit/>
          </a:bodyPr>
          <a:lstStyle/>
          <a:p>
            <a:pPr>
              <a:lnSpc>
                <a:spcPct val="90000"/>
              </a:lnSpc>
            </a:pPr>
            <a:r>
              <a:rPr lang="en-AU" dirty="0"/>
              <a:t>Encouraging good behaviour through intrinsic motivators.</a:t>
            </a:r>
          </a:p>
          <a:p>
            <a:pPr>
              <a:lnSpc>
                <a:spcPct val="90000"/>
              </a:lnSpc>
            </a:pPr>
            <a:r>
              <a:rPr lang="en-AU" dirty="0"/>
              <a:t>Class praise, encouragement from peers – a team philosophy.</a:t>
            </a:r>
          </a:p>
          <a:p>
            <a:pPr>
              <a:lnSpc>
                <a:spcPct val="90000"/>
              </a:lnSpc>
            </a:pPr>
            <a:r>
              <a:rPr lang="en-AU" dirty="0"/>
              <a:t>GOTCHA’S for </a:t>
            </a:r>
            <a:r>
              <a:rPr lang="en-US" dirty="0"/>
              <a:t>responsibility, respect, caring for others and personal best.</a:t>
            </a:r>
            <a:endParaRPr lang="en-AU" dirty="0"/>
          </a:p>
          <a:p>
            <a:pPr>
              <a:lnSpc>
                <a:spcPct val="90000"/>
              </a:lnSpc>
            </a:pPr>
            <a:r>
              <a:rPr lang="en-AU" dirty="0"/>
              <a:t>Blue Letters.</a:t>
            </a:r>
          </a:p>
          <a:p>
            <a:pPr>
              <a:lnSpc>
                <a:spcPct val="90000"/>
              </a:lnSpc>
            </a:pPr>
            <a:r>
              <a:rPr lang="en-AU" dirty="0"/>
              <a:t>Honour Certificates – 2 per class at each fortnightly assembly</a:t>
            </a:r>
          </a:p>
          <a:p>
            <a:pPr>
              <a:lnSpc>
                <a:spcPct val="90000"/>
              </a:lnSpc>
            </a:pPr>
            <a:r>
              <a:rPr lang="en-AU" dirty="0"/>
              <a:t>Visits to the office for good work (where possible)</a:t>
            </a:r>
          </a:p>
          <a:p>
            <a:pPr>
              <a:lnSpc>
                <a:spcPct val="90000"/>
              </a:lnSpc>
            </a:pPr>
            <a:r>
              <a:rPr lang="en-AU" dirty="0"/>
              <a:t>School’s Responsible Behaviour Plan (copies available on request or on our website).</a:t>
            </a:r>
          </a:p>
          <a:p>
            <a:pPr>
              <a:lnSpc>
                <a:spcPct val="90000"/>
              </a:lnSpc>
            </a:pPr>
            <a:r>
              <a:rPr lang="en-AU" dirty="0"/>
              <a:t>Use of 1, 2, 3 Magic program.</a:t>
            </a:r>
          </a:p>
          <a:p>
            <a:pPr>
              <a:lnSpc>
                <a:spcPct val="90000"/>
              </a:lnSpc>
            </a:pPr>
            <a:r>
              <a:rPr lang="en-AU" dirty="0"/>
              <a:t>Teacher modelling of desired behaviours and strategies.</a:t>
            </a:r>
          </a:p>
          <a:p>
            <a:pPr>
              <a:lnSpc>
                <a:spcPct val="90000"/>
              </a:lnSpc>
            </a:pPr>
            <a:endParaRPr lang="en-AU" sz="1500" dirty="0"/>
          </a:p>
        </p:txBody>
      </p:sp>
    </p:spTree>
    <p:extLst>
      <p:ext uri="{BB962C8B-B14F-4D97-AF65-F5344CB8AC3E}">
        <p14:creationId xmlns:p14="http://schemas.microsoft.com/office/powerpoint/2010/main" val="172706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F7FC-7A4C-422A-A35A-B76A447029C2}"/>
              </a:ext>
            </a:extLst>
          </p:cNvPr>
          <p:cNvSpPr>
            <a:spLocks noGrp="1"/>
          </p:cNvSpPr>
          <p:nvPr>
            <p:ph type="title"/>
          </p:nvPr>
        </p:nvSpPr>
        <p:spPr>
          <a:xfrm>
            <a:off x="1154953" y="973668"/>
            <a:ext cx="8761413" cy="706964"/>
          </a:xfrm>
        </p:spPr>
        <p:txBody>
          <a:bodyPr>
            <a:normAutofit/>
          </a:bodyPr>
          <a:lstStyle/>
          <a:p>
            <a:r>
              <a:rPr lang="en-AU" dirty="0"/>
              <a:t>Parents as partners</a:t>
            </a:r>
          </a:p>
        </p:txBody>
      </p:sp>
      <p:sp>
        <p:nvSpPr>
          <p:cNvPr id="3" name="Content Placeholder 2">
            <a:extLst>
              <a:ext uri="{FF2B5EF4-FFF2-40B4-BE49-F238E27FC236}">
                <a16:creationId xmlns:a16="http://schemas.microsoft.com/office/drawing/2014/main" id="{1F2CA8CD-DABF-4822-BE84-230EDAE26F9E}"/>
              </a:ext>
            </a:extLst>
          </p:cNvPr>
          <p:cNvSpPr>
            <a:spLocks noGrp="1"/>
          </p:cNvSpPr>
          <p:nvPr>
            <p:ph idx="1"/>
          </p:nvPr>
        </p:nvSpPr>
        <p:spPr>
          <a:xfrm>
            <a:off x="127221" y="2235201"/>
            <a:ext cx="11839808" cy="4507506"/>
          </a:xfrm>
        </p:spPr>
        <p:txBody>
          <a:bodyPr anchor="ctr">
            <a:normAutofit lnSpcReduction="10000"/>
          </a:bodyPr>
          <a:lstStyle/>
          <a:p>
            <a:pPr>
              <a:lnSpc>
                <a:spcPct val="90000"/>
              </a:lnSpc>
            </a:pPr>
            <a:r>
              <a:rPr lang="en-AU" sz="2100" dirty="0">
                <a:latin typeface="+mj-lt"/>
                <a:cs typeface="Calibri" panose="020F0502020204030204" pitchFamily="34" charset="0"/>
              </a:rPr>
              <a:t>Two-way partnership. You are your child’s first teacher, and we are a team.</a:t>
            </a:r>
          </a:p>
          <a:p>
            <a:pPr>
              <a:lnSpc>
                <a:spcPct val="90000"/>
              </a:lnSpc>
            </a:pPr>
            <a:r>
              <a:rPr lang="en-AU" sz="2100" dirty="0">
                <a:latin typeface="+mj-lt"/>
                <a:cs typeface="Calibri" panose="020F0502020204030204" pitchFamily="34" charset="0"/>
              </a:rPr>
              <a:t>Regular attendance is critical. Try to be punctual so that your child doesn’t miss out on learning. The doors will open at 8:35 am for students to enter. Please say your brief goodbye outside before you leave.</a:t>
            </a:r>
          </a:p>
          <a:p>
            <a:pPr>
              <a:lnSpc>
                <a:spcPct val="90000"/>
              </a:lnSpc>
            </a:pPr>
            <a:r>
              <a:rPr lang="en-AU" sz="2100" dirty="0">
                <a:latin typeface="+mj-lt"/>
                <a:cs typeface="Calibri" panose="020F0502020204030204" pitchFamily="34" charset="0"/>
              </a:rPr>
              <a:t>If possible, </a:t>
            </a:r>
            <a:r>
              <a:rPr lang="en-AU" sz="2100" b="1" u="sng" dirty="0">
                <a:latin typeface="+mj-lt"/>
                <a:cs typeface="Calibri" panose="020F0502020204030204" pitchFamily="34" charset="0"/>
              </a:rPr>
              <a:t>try, try </a:t>
            </a:r>
            <a:r>
              <a:rPr lang="en-AU" sz="2100" b="1" u="sng" dirty="0" err="1">
                <a:latin typeface="+mj-lt"/>
                <a:cs typeface="Calibri" panose="020F0502020204030204" pitchFamily="34" charset="0"/>
              </a:rPr>
              <a:t>try</a:t>
            </a:r>
            <a:r>
              <a:rPr lang="en-AU" sz="2100" b="1" u="sng" dirty="0">
                <a:latin typeface="+mj-lt"/>
                <a:cs typeface="Calibri" panose="020F0502020204030204" pitchFamily="34" charset="0"/>
              </a:rPr>
              <a:t> </a:t>
            </a:r>
            <a:r>
              <a:rPr lang="en-AU" sz="2100" dirty="0">
                <a:latin typeface="+mj-lt"/>
                <a:cs typeface="Calibri" panose="020F0502020204030204" pitchFamily="34" charset="0"/>
              </a:rPr>
              <a:t>to avoid taking holidays during the school term.</a:t>
            </a:r>
          </a:p>
          <a:p>
            <a:pPr>
              <a:lnSpc>
                <a:spcPct val="90000"/>
              </a:lnSpc>
            </a:pPr>
            <a:r>
              <a:rPr lang="en-AU" sz="2100" dirty="0">
                <a:latin typeface="+mj-lt"/>
                <a:cs typeface="Calibri" panose="020F0502020204030204" pitchFamily="34" charset="0"/>
              </a:rPr>
              <a:t>Talk to your child about their day (when they are ready) and encourage a love of learning.</a:t>
            </a:r>
          </a:p>
          <a:p>
            <a:pPr>
              <a:lnSpc>
                <a:spcPct val="90000"/>
              </a:lnSpc>
            </a:pPr>
            <a:r>
              <a:rPr lang="en-US" sz="2100" b="1" dirty="0"/>
              <a:t>Comprehension Readers will be provided weekly. An explanation and questions are in each book. 5-10 minutes each night will go a long way toward building oral language skills. This is valuable, should happen daily and be FUN!</a:t>
            </a:r>
          </a:p>
          <a:p>
            <a:pPr>
              <a:lnSpc>
                <a:spcPct val="90000"/>
              </a:lnSpc>
            </a:pPr>
            <a:r>
              <a:rPr lang="en-US" sz="2100" dirty="0"/>
              <a:t>Play board games, cards, make-believe/role play together and physical games outside too.</a:t>
            </a:r>
          </a:p>
          <a:p>
            <a:pPr>
              <a:lnSpc>
                <a:spcPct val="90000"/>
              </a:lnSpc>
            </a:pPr>
            <a:r>
              <a:rPr lang="en-US" sz="2100" dirty="0"/>
              <a:t>PLD Parent Education </a:t>
            </a:r>
            <a:r>
              <a:rPr lang="en-US" sz="1300" dirty="0">
                <a:hlinkClick r:id="rId2"/>
              </a:rPr>
              <a:t>https://pld-literacy.org/product/foundation-parent-education-sheets-and-downloads-semester-1/</a:t>
            </a:r>
            <a:endParaRPr lang="en-US" sz="1300" dirty="0"/>
          </a:p>
        </p:txBody>
      </p:sp>
      <p:pic>
        <p:nvPicPr>
          <p:cNvPr id="11" name="Graphic 10" descr="Handshake outline">
            <a:extLst>
              <a:ext uri="{FF2B5EF4-FFF2-40B4-BE49-F238E27FC236}">
                <a16:creationId xmlns:a16="http://schemas.microsoft.com/office/drawing/2014/main" id="{E608BEBC-5F2B-4088-9E6E-9B108D8B5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0947" y="524541"/>
            <a:ext cx="1605218" cy="160521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8866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6961-EB0E-4E2A-A542-C78CE890C7D4}"/>
              </a:ext>
            </a:extLst>
          </p:cNvPr>
          <p:cNvSpPr>
            <a:spLocks noGrp="1"/>
          </p:cNvSpPr>
          <p:nvPr>
            <p:ph type="title"/>
          </p:nvPr>
        </p:nvSpPr>
        <p:spPr>
          <a:xfrm>
            <a:off x="3679146" y="361334"/>
            <a:ext cx="6718467" cy="1836175"/>
          </a:xfrm>
        </p:spPr>
        <p:txBody>
          <a:bodyPr>
            <a:normAutofit/>
          </a:bodyPr>
          <a:lstStyle/>
          <a:p>
            <a:pPr algn="ctr"/>
            <a:r>
              <a:rPr lang="en-AU" b="1" dirty="0">
                <a:solidFill>
                  <a:schemeClr val="bg1"/>
                </a:solidFill>
              </a:rPr>
              <a:t>Why should I read with and to my child at home?</a:t>
            </a:r>
          </a:p>
        </p:txBody>
      </p:sp>
      <p:pic>
        <p:nvPicPr>
          <p:cNvPr id="4" name="Content Placeholder 3">
            <a:extLst>
              <a:ext uri="{FF2B5EF4-FFF2-40B4-BE49-F238E27FC236}">
                <a16:creationId xmlns:a16="http://schemas.microsoft.com/office/drawing/2014/main" id="{693431A6-576B-4820-9844-B177DEA02C59}"/>
              </a:ext>
            </a:extLst>
          </p:cNvPr>
          <p:cNvPicPr>
            <a:picLocks noGrp="1" noChangeAspect="1"/>
          </p:cNvPicPr>
          <p:nvPr>
            <p:ph idx="1"/>
          </p:nvPr>
        </p:nvPicPr>
        <p:blipFill>
          <a:blip r:embed="rId2"/>
          <a:stretch>
            <a:fillRect/>
          </a:stretch>
        </p:blipFill>
        <p:spPr>
          <a:xfrm>
            <a:off x="187842" y="464574"/>
            <a:ext cx="3491304" cy="6165496"/>
          </a:xfrm>
          <a:prstGeom prst="rect">
            <a:avLst/>
          </a:prstGeom>
        </p:spPr>
      </p:pic>
      <p:sp>
        <p:nvSpPr>
          <p:cNvPr id="6" name="TextBox 5">
            <a:extLst>
              <a:ext uri="{FF2B5EF4-FFF2-40B4-BE49-F238E27FC236}">
                <a16:creationId xmlns:a16="http://schemas.microsoft.com/office/drawing/2014/main" id="{383931C8-0315-41C5-B822-9D99C35A60EF}"/>
              </a:ext>
            </a:extLst>
          </p:cNvPr>
          <p:cNvSpPr txBox="1"/>
          <p:nvPr/>
        </p:nvSpPr>
        <p:spPr>
          <a:xfrm>
            <a:off x="3679146" y="2426017"/>
            <a:ext cx="8325012" cy="4431983"/>
          </a:xfrm>
          <a:prstGeom prst="rect">
            <a:avLst/>
          </a:prstGeom>
          <a:noFill/>
        </p:spPr>
        <p:txBody>
          <a:bodyPr wrap="square" rtlCol="0">
            <a:spAutoFit/>
          </a:bodyPr>
          <a:lstStyle/>
          <a:p>
            <a:pPr marL="457200" indent="-457200">
              <a:buFont typeface="+mj-lt"/>
              <a:buAutoNum type="arabicPeriod"/>
            </a:pPr>
            <a:r>
              <a:rPr lang="en-AU" sz="2400" dirty="0"/>
              <a:t>Research shows that reading aloud to your child is the single most important thing you can do to prepare your child for reading and learning.</a:t>
            </a:r>
          </a:p>
          <a:p>
            <a:pPr marL="457200" indent="-457200">
              <a:buFont typeface="+mj-lt"/>
              <a:buAutoNum type="arabicPeriod"/>
            </a:pPr>
            <a:r>
              <a:rPr lang="en-AU" sz="2400" dirty="0"/>
              <a:t>Models what good reading sounds like.</a:t>
            </a:r>
          </a:p>
          <a:p>
            <a:pPr marL="457200" indent="-457200">
              <a:buFont typeface="+mj-lt"/>
              <a:buAutoNum type="arabicPeriod"/>
            </a:pPr>
            <a:r>
              <a:rPr lang="en-AU" sz="2400" dirty="0"/>
              <a:t>Nurtures a love of reading of good quality literature.</a:t>
            </a:r>
          </a:p>
          <a:p>
            <a:pPr marL="457200" indent="-457200">
              <a:buFont typeface="+mj-lt"/>
              <a:buAutoNum type="arabicPeriod"/>
            </a:pPr>
            <a:r>
              <a:rPr lang="en-AU" sz="2400" dirty="0"/>
              <a:t>Strengthens bonds with your child.</a:t>
            </a:r>
          </a:p>
          <a:p>
            <a:pPr marL="457200" indent="-457200">
              <a:buFont typeface="+mj-lt"/>
              <a:buAutoNum type="arabicPeriod"/>
            </a:pPr>
            <a:r>
              <a:rPr lang="en-AU" sz="2400" dirty="0"/>
              <a:t>Develops oral language through discussion.</a:t>
            </a:r>
          </a:p>
          <a:p>
            <a:pPr marL="457200" indent="-457200">
              <a:buFont typeface="+mj-lt"/>
              <a:buAutoNum type="arabicPeriod"/>
            </a:pPr>
            <a:r>
              <a:rPr lang="en-AU" sz="2400" dirty="0"/>
              <a:t>Builds background knowledge and understanding through factual texts.</a:t>
            </a:r>
          </a:p>
          <a:p>
            <a:pPr marL="457200" indent="-457200">
              <a:buFont typeface="+mj-lt"/>
              <a:buAutoNum type="arabicPeriod"/>
            </a:pPr>
            <a:r>
              <a:rPr lang="en-AU" sz="2400" dirty="0"/>
              <a:t>Expands their vocabulary.</a:t>
            </a:r>
          </a:p>
          <a:p>
            <a:pPr marL="457200" indent="-457200">
              <a:buFont typeface="+mj-lt"/>
              <a:buAutoNum type="arabicPeriod"/>
            </a:pPr>
            <a:r>
              <a:rPr lang="en-AU" sz="2400" dirty="0"/>
              <a:t>Learn more about interests and hobbies.</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73240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91E9-652C-49C0-A3A7-36FBAAF72DBC}"/>
              </a:ext>
            </a:extLst>
          </p:cNvPr>
          <p:cNvSpPr>
            <a:spLocks noGrp="1"/>
          </p:cNvSpPr>
          <p:nvPr>
            <p:ph type="title"/>
          </p:nvPr>
        </p:nvSpPr>
        <p:spPr>
          <a:xfrm>
            <a:off x="1154953" y="973668"/>
            <a:ext cx="8761413" cy="706964"/>
          </a:xfrm>
        </p:spPr>
        <p:txBody>
          <a:bodyPr>
            <a:normAutofit/>
          </a:bodyPr>
          <a:lstStyle/>
          <a:p>
            <a:r>
              <a:rPr lang="en-AU" dirty="0"/>
              <a:t>Communication</a:t>
            </a:r>
          </a:p>
        </p:txBody>
      </p:sp>
      <p:sp>
        <p:nvSpPr>
          <p:cNvPr id="3" name="Content Placeholder 2">
            <a:extLst>
              <a:ext uri="{FF2B5EF4-FFF2-40B4-BE49-F238E27FC236}">
                <a16:creationId xmlns:a16="http://schemas.microsoft.com/office/drawing/2014/main" id="{7A37F955-9F0C-4B14-853E-16CF277FC81E}"/>
              </a:ext>
            </a:extLst>
          </p:cNvPr>
          <p:cNvSpPr>
            <a:spLocks noGrp="1"/>
          </p:cNvSpPr>
          <p:nvPr>
            <p:ph idx="1"/>
          </p:nvPr>
        </p:nvSpPr>
        <p:spPr>
          <a:xfrm>
            <a:off x="302342" y="2720406"/>
            <a:ext cx="7595419" cy="3982736"/>
          </a:xfrm>
        </p:spPr>
        <p:txBody>
          <a:bodyPr anchor="ctr">
            <a:normAutofit lnSpcReduction="10000"/>
          </a:bodyPr>
          <a:lstStyle/>
          <a:p>
            <a:pPr>
              <a:lnSpc>
                <a:spcPct val="90000"/>
              </a:lnSpc>
            </a:pPr>
            <a:r>
              <a:rPr lang="en-AU" sz="2000" dirty="0"/>
              <a:t>Please see me if you have any concerns about your child or any questions.</a:t>
            </a:r>
          </a:p>
          <a:p>
            <a:pPr>
              <a:lnSpc>
                <a:spcPct val="90000"/>
              </a:lnSpc>
            </a:pPr>
            <a:r>
              <a:rPr lang="en-AU" sz="2000" dirty="0"/>
              <a:t>No question is a silly question.  We are in this together.</a:t>
            </a:r>
          </a:p>
          <a:p>
            <a:pPr>
              <a:lnSpc>
                <a:spcPct val="90000"/>
              </a:lnSpc>
            </a:pPr>
            <a:r>
              <a:rPr lang="en-AU" sz="2000" dirty="0"/>
              <a:t>Keep your contact details up to date.</a:t>
            </a:r>
          </a:p>
          <a:p>
            <a:pPr>
              <a:lnSpc>
                <a:spcPct val="90000"/>
              </a:lnSpc>
            </a:pPr>
            <a:r>
              <a:rPr lang="en-AU" sz="2000" dirty="0"/>
              <a:t>Please read notes thoroughly, check </a:t>
            </a:r>
            <a:r>
              <a:rPr lang="en-AU" sz="2000" b="1" dirty="0">
                <a:highlight>
                  <a:srgbClr val="C0C0C0"/>
                </a:highlight>
              </a:rPr>
              <a:t>Connect</a:t>
            </a:r>
            <a:r>
              <a:rPr lang="en-AU" sz="2000" dirty="0"/>
              <a:t> for the school newsletter and check your child’s school bag too!</a:t>
            </a:r>
          </a:p>
          <a:p>
            <a:pPr>
              <a:lnSpc>
                <a:spcPct val="90000"/>
              </a:lnSpc>
            </a:pPr>
            <a:r>
              <a:rPr lang="en-AU" sz="2000" dirty="0"/>
              <a:t>Take a look at our website - updated regularly.</a:t>
            </a:r>
          </a:p>
          <a:p>
            <a:pPr>
              <a:lnSpc>
                <a:spcPct val="90000"/>
              </a:lnSpc>
            </a:pPr>
            <a:r>
              <a:rPr lang="en-AU" sz="2000" dirty="0"/>
              <a:t>We will celebrate many ‘special days’ as part of the NKPS community &amp; families are very welcome to participate – actually we encourage it.</a:t>
            </a:r>
          </a:p>
          <a:p>
            <a:pPr>
              <a:lnSpc>
                <a:spcPct val="90000"/>
              </a:lnSpc>
            </a:pPr>
            <a:r>
              <a:rPr lang="en-AU" sz="2000" dirty="0"/>
              <a:t>Parent interviews/phone calls towards the end of Term 1 after results from the On-Entry Testing.</a:t>
            </a:r>
          </a:p>
          <a:p>
            <a:pPr>
              <a:lnSpc>
                <a:spcPct val="90000"/>
              </a:lnSpc>
            </a:pPr>
            <a:endParaRPr lang="en-AU" sz="1300" dirty="0"/>
          </a:p>
          <a:p>
            <a:pPr>
              <a:lnSpc>
                <a:spcPct val="90000"/>
              </a:lnSpc>
            </a:pPr>
            <a:endParaRPr lang="en-AU" sz="1300" dirty="0"/>
          </a:p>
        </p:txBody>
      </p:sp>
      <p:pic>
        <p:nvPicPr>
          <p:cNvPr id="5" name="Graphic 4" descr="Chat outline">
            <a:extLst>
              <a:ext uri="{FF2B5EF4-FFF2-40B4-BE49-F238E27FC236}">
                <a16:creationId xmlns:a16="http://schemas.microsoft.com/office/drawing/2014/main" id="{186D813C-A835-4255-A785-FE6FC75C5E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8571" y="328003"/>
            <a:ext cx="2392403" cy="2392403"/>
          </a:xfrm>
          <a:prstGeom prst="roundRect">
            <a:avLst>
              <a:gd name="adj" fmla="val 1858"/>
            </a:avLst>
          </a:prstGeom>
          <a:effectLst/>
        </p:spPr>
      </p:pic>
      <p:pic>
        <p:nvPicPr>
          <p:cNvPr id="7" name="Picture 6">
            <a:extLst>
              <a:ext uri="{FF2B5EF4-FFF2-40B4-BE49-F238E27FC236}">
                <a16:creationId xmlns:a16="http://schemas.microsoft.com/office/drawing/2014/main" id="{E7309D20-07C1-4610-B351-2E6AA672C609}"/>
              </a:ext>
            </a:extLst>
          </p:cNvPr>
          <p:cNvPicPr>
            <a:picLocks noChangeAspect="1"/>
          </p:cNvPicPr>
          <p:nvPr/>
        </p:nvPicPr>
        <p:blipFill>
          <a:blip r:embed="rId4"/>
          <a:stretch>
            <a:fillRect/>
          </a:stretch>
        </p:blipFill>
        <p:spPr>
          <a:xfrm>
            <a:off x="9430169" y="2580968"/>
            <a:ext cx="2285842" cy="1628663"/>
          </a:xfrm>
          <a:prstGeom prst="roundRect">
            <a:avLst>
              <a:gd name="adj" fmla="val 1858"/>
            </a:avLst>
          </a:prstGeom>
          <a:effectLst/>
        </p:spPr>
      </p:pic>
      <p:pic>
        <p:nvPicPr>
          <p:cNvPr id="1026" name="Picture 2" descr="Step by step guide for parents">
            <a:extLst>
              <a:ext uri="{FF2B5EF4-FFF2-40B4-BE49-F238E27FC236}">
                <a16:creationId xmlns:a16="http://schemas.microsoft.com/office/drawing/2014/main" id="{742600FA-673F-D14D-BA9D-D3A2D2563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8330" y="4678182"/>
            <a:ext cx="2692705" cy="86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36FE-7297-44B9-811D-6F4D4A459283}"/>
              </a:ext>
            </a:extLst>
          </p:cNvPr>
          <p:cNvSpPr>
            <a:spLocks noGrp="1"/>
          </p:cNvSpPr>
          <p:nvPr>
            <p:ph type="title"/>
          </p:nvPr>
        </p:nvSpPr>
        <p:spPr>
          <a:xfrm>
            <a:off x="563159" y="667636"/>
            <a:ext cx="8041753" cy="1020232"/>
          </a:xfrm>
        </p:spPr>
        <p:txBody>
          <a:bodyPr>
            <a:normAutofit/>
          </a:bodyPr>
          <a:lstStyle/>
          <a:p>
            <a:pPr>
              <a:lnSpc>
                <a:spcPct val="90000"/>
              </a:lnSpc>
            </a:pPr>
            <a:r>
              <a:rPr lang="en-AU" sz="3300" dirty="0"/>
              <a:t>Other information and contact details</a:t>
            </a:r>
          </a:p>
        </p:txBody>
      </p:sp>
      <p:sp>
        <p:nvSpPr>
          <p:cNvPr id="3" name="Content Placeholder 2">
            <a:extLst>
              <a:ext uri="{FF2B5EF4-FFF2-40B4-BE49-F238E27FC236}">
                <a16:creationId xmlns:a16="http://schemas.microsoft.com/office/drawing/2014/main" id="{3F645D83-2A90-4934-883C-7F8BF67DB7B6}"/>
              </a:ext>
            </a:extLst>
          </p:cNvPr>
          <p:cNvSpPr>
            <a:spLocks noGrp="1"/>
          </p:cNvSpPr>
          <p:nvPr>
            <p:ph idx="1"/>
          </p:nvPr>
        </p:nvSpPr>
        <p:spPr>
          <a:xfrm>
            <a:off x="5529500" y="1143001"/>
            <a:ext cx="5594112" cy="1517346"/>
          </a:xfrm>
        </p:spPr>
        <p:txBody>
          <a:bodyPr>
            <a:normAutofit/>
          </a:bodyPr>
          <a:lstStyle/>
          <a:p>
            <a:endParaRPr lang="en-AU" dirty="0">
              <a:solidFill>
                <a:schemeClr val="bg1"/>
              </a:solidFill>
            </a:endParaRPr>
          </a:p>
          <a:p>
            <a:endParaRPr lang="en-AU" dirty="0">
              <a:solidFill>
                <a:schemeClr val="bg1"/>
              </a:solidFill>
            </a:endParaRPr>
          </a:p>
        </p:txBody>
      </p:sp>
      <p:graphicFrame>
        <p:nvGraphicFramePr>
          <p:cNvPr id="39" name="TextBox 35">
            <a:extLst>
              <a:ext uri="{FF2B5EF4-FFF2-40B4-BE49-F238E27FC236}">
                <a16:creationId xmlns:a16="http://schemas.microsoft.com/office/drawing/2014/main" id="{40999138-C56C-4C97-98DC-F4CDBA826448}"/>
              </a:ext>
            </a:extLst>
          </p:cNvPr>
          <p:cNvGraphicFramePr/>
          <p:nvPr>
            <p:extLst>
              <p:ext uri="{D42A27DB-BD31-4B8C-83A1-F6EECF244321}">
                <p14:modId xmlns:p14="http://schemas.microsoft.com/office/powerpoint/2010/main" val="2524027910"/>
              </p:ext>
            </p:extLst>
          </p:nvPr>
        </p:nvGraphicFramePr>
        <p:xfrm>
          <a:off x="427220" y="2256020"/>
          <a:ext cx="11459980" cy="3995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21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56" name="Rectangle 55">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57" name="Oval 56">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Oval 57">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Oval 58">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Oval 59">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Oval 60">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AU"/>
            </a:p>
          </p:txBody>
        </p:sp>
      </p:grpSp>
      <p:sp>
        <p:nvSpPr>
          <p:cNvPr id="64" name="Rectangle 63">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 name="TextBox 8">
            <a:extLst>
              <a:ext uri="{FF2B5EF4-FFF2-40B4-BE49-F238E27FC236}">
                <a16:creationId xmlns:a16="http://schemas.microsoft.com/office/drawing/2014/main" id="{182E3A7F-5639-4712-ABE2-72DC6C02C12A}"/>
              </a:ext>
            </a:extLst>
          </p:cNvPr>
          <p:cNvSpPr txBox="1"/>
          <p:nvPr/>
        </p:nvSpPr>
        <p:spPr>
          <a:xfrm>
            <a:off x="7004645" y="919972"/>
            <a:ext cx="4535926" cy="2948495"/>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4600" b="0" i="0" kern="1200" dirty="0">
                <a:solidFill>
                  <a:schemeClr val="bg2"/>
                </a:solidFill>
                <a:latin typeface="+mj-lt"/>
                <a:ea typeface="+mj-ea"/>
                <a:cs typeface="+mj-cs"/>
              </a:rPr>
              <a:t>Thank you for </a:t>
            </a:r>
            <a:r>
              <a:rPr lang="en-US" sz="4600" dirty="0">
                <a:solidFill>
                  <a:schemeClr val="bg2"/>
                </a:solidFill>
                <a:latin typeface="+mj-lt"/>
                <a:ea typeface="+mj-ea"/>
                <a:cs typeface="+mj-cs"/>
              </a:rPr>
              <a:t>your time</a:t>
            </a:r>
            <a:r>
              <a:rPr lang="en-US" sz="4600" b="0" i="0" kern="1200" dirty="0">
                <a:solidFill>
                  <a:schemeClr val="bg2"/>
                </a:solidFill>
                <a:latin typeface="+mj-lt"/>
                <a:ea typeface="+mj-ea"/>
                <a:cs typeface="+mj-cs"/>
              </a:rPr>
              <a:t>. </a:t>
            </a:r>
          </a:p>
          <a:p>
            <a:pPr>
              <a:lnSpc>
                <a:spcPct val="90000"/>
              </a:lnSpc>
              <a:spcBef>
                <a:spcPct val="0"/>
              </a:spcBef>
              <a:spcAft>
                <a:spcPts val="600"/>
              </a:spcAft>
            </a:pPr>
            <a:endParaRPr lang="en-US" sz="4600" b="0" i="0" kern="1200" dirty="0">
              <a:solidFill>
                <a:schemeClr val="bg2"/>
              </a:solidFill>
              <a:latin typeface="+mj-lt"/>
              <a:ea typeface="+mj-ea"/>
              <a:cs typeface="+mj-cs"/>
            </a:endParaRPr>
          </a:p>
          <a:p>
            <a:pPr>
              <a:lnSpc>
                <a:spcPct val="90000"/>
              </a:lnSpc>
              <a:spcBef>
                <a:spcPct val="0"/>
              </a:spcBef>
              <a:spcAft>
                <a:spcPts val="600"/>
              </a:spcAft>
            </a:pPr>
            <a:r>
              <a:rPr lang="en-US" sz="4600" b="0" i="0" kern="1200" dirty="0">
                <a:solidFill>
                  <a:schemeClr val="bg2"/>
                </a:solidFill>
                <a:latin typeface="+mj-lt"/>
                <a:ea typeface="+mj-ea"/>
                <a:cs typeface="+mj-cs"/>
              </a:rPr>
              <a:t>Any questions?</a:t>
            </a:r>
          </a:p>
          <a:p>
            <a:pPr>
              <a:lnSpc>
                <a:spcPct val="90000"/>
              </a:lnSpc>
              <a:spcBef>
                <a:spcPct val="0"/>
              </a:spcBef>
              <a:spcAft>
                <a:spcPts val="600"/>
              </a:spcAft>
            </a:pPr>
            <a:r>
              <a:rPr lang="en-US" sz="4600" dirty="0">
                <a:solidFill>
                  <a:schemeClr val="bg2"/>
                </a:solidFill>
                <a:latin typeface="+mj-lt"/>
                <a:ea typeface="+mj-ea"/>
                <a:cs typeface="+mj-cs"/>
              </a:rPr>
              <a:t>Please contact us.</a:t>
            </a:r>
          </a:p>
          <a:p>
            <a:pPr>
              <a:lnSpc>
                <a:spcPct val="90000"/>
              </a:lnSpc>
              <a:spcBef>
                <a:spcPct val="0"/>
              </a:spcBef>
              <a:spcAft>
                <a:spcPts val="600"/>
              </a:spcAft>
            </a:pPr>
            <a:endParaRPr lang="en-US" sz="4600" b="0" i="0" kern="1200" dirty="0">
              <a:solidFill>
                <a:schemeClr val="bg2"/>
              </a:solidFill>
              <a:latin typeface="+mj-lt"/>
              <a:ea typeface="+mj-ea"/>
              <a:cs typeface="+mj-cs"/>
            </a:endParaRPr>
          </a:p>
        </p:txBody>
      </p:sp>
      <p:grpSp>
        <p:nvGrpSpPr>
          <p:cNvPr id="66" name="Group 65">
            <a:extLst>
              <a:ext uri="{FF2B5EF4-FFF2-40B4-BE49-F238E27FC236}">
                <a16:creationId xmlns:a16="http://schemas.microsoft.com/office/drawing/2014/main" id="{2169BF4F-FA69-4E06-93B5-C5B81BD76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32" y="396837"/>
            <a:ext cx="6451504" cy="6058999"/>
            <a:chOff x="423332" y="396837"/>
            <a:chExt cx="6451504" cy="6058999"/>
          </a:xfrm>
        </p:grpSpPr>
        <p:sp>
          <p:nvSpPr>
            <p:cNvPr id="67" name="Rectangle 66">
              <a:extLst>
                <a:ext uri="{FF2B5EF4-FFF2-40B4-BE49-F238E27FC236}">
                  <a16:creationId xmlns:a16="http://schemas.microsoft.com/office/drawing/2014/main" id="{5D9C4CA6-15F9-4BC3-936C-F4C75E36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593738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8" name="Freeform 5">
              <a:extLst>
                <a:ext uri="{FF2B5EF4-FFF2-40B4-BE49-F238E27FC236}">
                  <a16:creationId xmlns:a16="http://schemas.microsoft.com/office/drawing/2014/main" id="{879461D6-F966-4977-B19A-EA3390368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AU"/>
            </a:p>
          </p:txBody>
        </p:sp>
        <p:sp>
          <p:nvSpPr>
            <p:cNvPr id="69" name="Freeform 5">
              <a:extLst>
                <a:ext uri="{FF2B5EF4-FFF2-40B4-BE49-F238E27FC236}">
                  <a16:creationId xmlns:a16="http://schemas.microsoft.com/office/drawing/2014/main" id="{120109CC-85DE-4FEB-89DA-3E04B810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AU"/>
            </a:p>
          </p:txBody>
        </p:sp>
      </p:grpSp>
      <p:pic>
        <p:nvPicPr>
          <p:cNvPr id="5" name="Graphic 4" descr="Customer review outline">
            <a:extLst>
              <a:ext uri="{FF2B5EF4-FFF2-40B4-BE49-F238E27FC236}">
                <a16:creationId xmlns:a16="http://schemas.microsoft.com/office/drawing/2014/main" id="{C73206FB-727D-4670-B9EF-7AA6BA7F8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569" y="216392"/>
            <a:ext cx="4628758" cy="4628758"/>
          </a:xfrm>
          <a:prstGeom prst="rect">
            <a:avLst/>
          </a:prstGeom>
        </p:spPr>
      </p:pic>
      <p:grpSp>
        <p:nvGrpSpPr>
          <p:cNvPr id="17" name="Group 16">
            <a:extLst>
              <a:ext uri="{FF2B5EF4-FFF2-40B4-BE49-F238E27FC236}">
                <a16:creationId xmlns:a16="http://schemas.microsoft.com/office/drawing/2014/main" id="{DB10EA0F-0295-4F23-BB0A-63F29306D069}"/>
              </a:ext>
            </a:extLst>
          </p:cNvPr>
          <p:cNvGrpSpPr/>
          <p:nvPr/>
        </p:nvGrpSpPr>
        <p:grpSpPr>
          <a:xfrm>
            <a:off x="593796" y="4845150"/>
            <a:ext cx="6132696" cy="2057808"/>
            <a:chOff x="173582" y="1746369"/>
            <a:chExt cx="11922371" cy="814789"/>
          </a:xfrm>
        </p:grpSpPr>
        <p:sp>
          <p:nvSpPr>
            <p:cNvPr id="18" name="Rectangle 17">
              <a:extLst>
                <a:ext uri="{FF2B5EF4-FFF2-40B4-BE49-F238E27FC236}">
                  <a16:creationId xmlns:a16="http://schemas.microsoft.com/office/drawing/2014/main" id="{4EF9CDF6-070C-4177-8ED3-DE3B0391A8D9}"/>
                </a:ext>
              </a:extLst>
            </p:cNvPr>
            <p:cNvSpPr/>
            <p:nvPr/>
          </p:nvSpPr>
          <p:spPr>
            <a:xfrm>
              <a:off x="618004" y="1746369"/>
              <a:ext cx="10841975" cy="6641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19" name="TextBox 18">
              <a:extLst>
                <a:ext uri="{FF2B5EF4-FFF2-40B4-BE49-F238E27FC236}">
                  <a16:creationId xmlns:a16="http://schemas.microsoft.com/office/drawing/2014/main" id="{876CA288-30F6-465A-B93B-D4E19C0D24EA}"/>
                </a:ext>
              </a:extLst>
            </p:cNvPr>
            <p:cNvSpPr txBox="1"/>
            <p:nvPr/>
          </p:nvSpPr>
          <p:spPr>
            <a:xfrm>
              <a:off x="173582" y="1897006"/>
              <a:ext cx="11922371" cy="66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0289" tIns="70289" rIns="70289" bIns="70289" numCol="1" spcCol="1270" anchor="ctr" anchorCtr="0">
              <a:noAutofit/>
            </a:bodyPr>
            <a:lstStyle/>
            <a:p>
              <a:pPr marL="0" lvl="0" indent="0" algn="l" defTabSz="711200">
                <a:lnSpc>
                  <a:spcPct val="100000"/>
                </a:lnSpc>
                <a:spcBef>
                  <a:spcPct val="0"/>
                </a:spcBef>
                <a:spcAft>
                  <a:spcPct val="35000"/>
                </a:spcAft>
                <a:buNone/>
              </a:pPr>
              <a:r>
                <a:rPr lang="en-AU" sz="2400" kern="1200" dirty="0">
                  <a:solidFill>
                    <a:prstClr val="black">
                      <a:hueOff val="0"/>
                      <a:satOff val="0"/>
                      <a:lumOff val="0"/>
                      <a:alphaOff val="0"/>
                    </a:prstClr>
                  </a:solidFill>
                  <a:latin typeface="Century Gothic" panose="020B0502020202020204"/>
                  <a:ea typeface="+mn-ea"/>
                  <a:cs typeface="+mn-cs"/>
                </a:rPr>
                <a:t>Email – </a:t>
              </a:r>
              <a:r>
                <a:rPr lang="en-AU" sz="2000" kern="1200" dirty="0">
                  <a:solidFill>
                    <a:prstClr val="black">
                      <a:hueOff val="0"/>
                      <a:satOff val="0"/>
                      <a:lumOff val="0"/>
                      <a:alphaOff val="0"/>
                    </a:prstClr>
                  </a:solidFill>
                  <a:latin typeface="Century Gothic" panose="020B0502020202020204"/>
                  <a:ea typeface="+mn-ea"/>
                  <a:cs typeface="+mn-cs"/>
                  <a:hlinkClick r:id="rId5"/>
                </a:rPr>
                <a:t>louise.hurst@education.wa.edu.au</a:t>
              </a:r>
              <a:r>
                <a:rPr lang="en-AU" sz="2000" kern="1200" dirty="0">
                  <a:solidFill>
                    <a:prstClr val="black">
                      <a:hueOff val="0"/>
                      <a:satOff val="0"/>
                      <a:lumOff val="0"/>
                      <a:alphaOff val="0"/>
                    </a:prstClr>
                  </a:solidFill>
                  <a:latin typeface="Century Gothic" panose="020B0502020202020204"/>
                  <a:ea typeface="+mn-ea"/>
                  <a:cs typeface="+mn-cs"/>
                </a:rPr>
                <a:t>; </a:t>
              </a:r>
              <a:endParaRPr lang="en-US" sz="1600" kern="1200" dirty="0">
                <a:solidFill>
                  <a:prstClr val="black">
                    <a:hueOff val="0"/>
                    <a:satOff val="0"/>
                    <a:lumOff val="0"/>
                    <a:alphaOff val="0"/>
                  </a:prstClr>
                </a:solidFill>
                <a:latin typeface="Century Gothic" panose="020B0502020202020204"/>
                <a:ea typeface="+mn-ea"/>
                <a:cs typeface="+mn-cs"/>
              </a:endParaRPr>
            </a:p>
          </p:txBody>
        </p:sp>
      </p:grpSp>
    </p:spTree>
    <p:extLst>
      <p:ext uri="{BB962C8B-B14F-4D97-AF65-F5344CB8AC3E}">
        <p14:creationId xmlns:p14="http://schemas.microsoft.com/office/powerpoint/2010/main" val="111964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64CD-8E0C-BB4C-92D9-CAEDF3016D17}"/>
              </a:ext>
            </a:extLst>
          </p:cNvPr>
          <p:cNvSpPr>
            <a:spLocks noGrp="1"/>
          </p:cNvSpPr>
          <p:nvPr>
            <p:ph type="title"/>
          </p:nvPr>
        </p:nvSpPr>
        <p:spPr/>
        <p:txBody>
          <a:bodyPr/>
          <a:lstStyle/>
          <a:p>
            <a:r>
              <a:rPr lang="en-AU" dirty="0"/>
              <a:t>Brief Overview of term one – Kindergarten Literacy </a:t>
            </a:r>
            <a:endParaRPr lang="en-US" dirty="0"/>
          </a:p>
        </p:txBody>
      </p:sp>
      <p:sp>
        <p:nvSpPr>
          <p:cNvPr id="3" name="Content Placeholder 2">
            <a:extLst>
              <a:ext uri="{FF2B5EF4-FFF2-40B4-BE49-F238E27FC236}">
                <a16:creationId xmlns:a16="http://schemas.microsoft.com/office/drawing/2014/main" id="{52E70F0A-CB5F-BA47-8783-207CA02D0954}"/>
              </a:ext>
            </a:extLst>
          </p:cNvPr>
          <p:cNvSpPr>
            <a:spLocks noGrp="1"/>
          </p:cNvSpPr>
          <p:nvPr>
            <p:ph idx="1"/>
          </p:nvPr>
        </p:nvSpPr>
        <p:spPr/>
        <p:txBody>
          <a:bodyPr>
            <a:normAutofit lnSpcReduction="10000"/>
          </a:bodyPr>
          <a:lstStyle/>
          <a:p>
            <a:r>
              <a:rPr lang="en-AU" dirty="0"/>
              <a:t>Introduction to rhyming </a:t>
            </a:r>
          </a:p>
          <a:p>
            <a:r>
              <a:rPr lang="en-AU" dirty="0"/>
              <a:t>Syllables </a:t>
            </a:r>
          </a:p>
          <a:p>
            <a:r>
              <a:rPr lang="en-AU" dirty="0"/>
              <a:t>Name recognition </a:t>
            </a:r>
          </a:p>
          <a:p>
            <a:r>
              <a:rPr lang="en-AU" dirty="0"/>
              <a:t>Name writing/tracing</a:t>
            </a:r>
          </a:p>
          <a:p>
            <a:r>
              <a:rPr lang="en-AU" dirty="0"/>
              <a:t>Modelled reading &amp; viewing behaviours </a:t>
            </a:r>
          </a:p>
          <a:p>
            <a:r>
              <a:rPr lang="en-AU" dirty="0"/>
              <a:t>Print awareness</a:t>
            </a:r>
          </a:p>
          <a:p>
            <a:r>
              <a:rPr lang="en-AU" dirty="0"/>
              <a:t>Following instructions </a:t>
            </a:r>
          </a:p>
          <a:p>
            <a:r>
              <a:rPr lang="en-AU" dirty="0"/>
              <a:t>Sharing / turn taking</a:t>
            </a:r>
          </a:p>
          <a:p>
            <a:r>
              <a:rPr lang="en-AU" dirty="0"/>
              <a:t>Using drawing to convey ideas </a:t>
            </a:r>
            <a:endParaRPr lang="en-US" dirty="0"/>
          </a:p>
        </p:txBody>
      </p:sp>
    </p:spTree>
    <p:extLst>
      <p:ext uri="{BB962C8B-B14F-4D97-AF65-F5344CB8AC3E}">
        <p14:creationId xmlns:p14="http://schemas.microsoft.com/office/powerpoint/2010/main" val="338352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078F-3B47-6947-B227-4B6E3C9D7BD7}"/>
              </a:ext>
            </a:extLst>
          </p:cNvPr>
          <p:cNvSpPr>
            <a:spLocks noGrp="1"/>
          </p:cNvSpPr>
          <p:nvPr>
            <p:ph type="title"/>
          </p:nvPr>
        </p:nvSpPr>
        <p:spPr/>
        <p:txBody>
          <a:bodyPr/>
          <a:lstStyle/>
          <a:p>
            <a:r>
              <a:rPr lang="en-AU" dirty="0"/>
              <a:t>Brief overview of term one – Kindergarten Numeracy</a:t>
            </a:r>
            <a:endParaRPr lang="en-US" dirty="0"/>
          </a:p>
        </p:txBody>
      </p:sp>
      <p:sp>
        <p:nvSpPr>
          <p:cNvPr id="3" name="Content Placeholder 2">
            <a:extLst>
              <a:ext uri="{FF2B5EF4-FFF2-40B4-BE49-F238E27FC236}">
                <a16:creationId xmlns:a16="http://schemas.microsoft.com/office/drawing/2014/main" id="{771EBCDE-54D5-4448-950A-D2A7EC689E77}"/>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AU" b="1" dirty="0"/>
              <a:t>Number &amp; Algebra </a:t>
            </a:r>
            <a:endParaRPr lang="en-US"/>
          </a:p>
          <a:p>
            <a:r>
              <a:rPr lang="en-AU" dirty="0"/>
              <a:t>Recite numbers to 5</a:t>
            </a:r>
          </a:p>
          <a:p>
            <a:r>
              <a:rPr lang="en-AU" dirty="0"/>
              <a:t>Recognise numerals to 5</a:t>
            </a:r>
          </a:p>
          <a:p>
            <a:r>
              <a:rPr lang="en-AU" dirty="0"/>
              <a:t>Subitise small collections up to 4</a:t>
            </a:r>
          </a:p>
          <a:p>
            <a:r>
              <a:rPr lang="en-AU" dirty="0"/>
              <a:t>Subitise standard patterns on a dice</a:t>
            </a:r>
          </a:p>
          <a:p>
            <a:r>
              <a:rPr lang="en-AU" dirty="0"/>
              <a:t>Compare collection – more/less, same/not same</a:t>
            </a:r>
          </a:p>
          <a:p>
            <a:r>
              <a:rPr lang="en-AU" dirty="0"/>
              <a:t>Copy and create simple patterns </a:t>
            </a:r>
          </a:p>
          <a:p>
            <a:endParaRPr lang="en-AU" dirty="0"/>
          </a:p>
          <a:p>
            <a:pPr marL="0" indent="0">
              <a:buNone/>
            </a:pPr>
            <a:r>
              <a:rPr lang="en-AU" b="1" dirty="0"/>
              <a:t>Measurement and Geometry </a:t>
            </a:r>
          </a:p>
          <a:p>
            <a:r>
              <a:rPr lang="en-AU" dirty="0"/>
              <a:t>Name, sort and match basic 2D shapes </a:t>
            </a:r>
          </a:p>
          <a:p>
            <a:endParaRPr lang="en-US" dirty="0"/>
          </a:p>
        </p:txBody>
      </p:sp>
    </p:spTree>
    <p:extLst>
      <p:ext uri="{BB962C8B-B14F-4D97-AF65-F5344CB8AC3E}">
        <p14:creationId xmlns:p14="http://schemas.microsoft.com/office/powerpoint/2010/main" val="308190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3626-13CB-4C00-9A17-0A9BF7B54BA5}"/>
              </a:ext>
            </a:extLst>
          </p:cNvPr>
          <p:cNvSpPr>
            <a:spLocks noGrp="1"/>
          </p:cNvSpPr>
          <p:nvPr>
            <p:ph type="title"/>
          </p:nvPr>
        </p:nvSpPr>
        <p:spPr/>
        <p:txBody>
          <a:bodyPr/>
          <a:lstStyle/>
          <a:p>
            <a:r>
              <a:rPr lang="en-AU" dirty="0"/>
              <a:t>School Vision</a:t>
            </a:r>
          </a:p>
        </p:txBody>
      </p:sp>
      <p:sp>
        <p:nvSpPr>
          <p:cNvPr id="4" name="Content Placeholder 3">
            <a:extLst>
              <a:ext uri="{FF2B5EF4-FFF2-40B4-BE49-F238E27FC236}">
                <a16:creationId xmlns:a16="http://schemas.microsoft.com/office/drawing/2014/main" id="{AB15D5CA-8AF4-495F-ABC4-561500CFC8E7}"/>
              </a:ext>
            </a:extLst>
          </p:cNvPr>
          <p:cNvSpPr>
            <a:spLocks noGrp="1"/>
          </p:cNvSpPr>
          <p:nvPr>
            <p:ph idx="1"/>
          </p:nvPr>
        </p:nvSpPr>
        <p:spPr>
          <a:xfrm>
            <a:off x="1154953" y="2775789"/>
            <a:ext cx="7260176" cy="3108543"/>
          </a:xfrm>
          <a:prstGeom prst="rect">
            <a:avLst/>
          </a:prstGeom>
        </p:spPr>
        <p:txBody>
          <a:bodyPr wrap="square">
            <a:spAutoFit/>
          </a:bodyPr>
          <a:lstStyle/>
          <a:p>
            <a:pPr marL="0" indent="0">
              <a:buNone/>
            </a:pPr>
            <a:r>
              <a:rPr lang="en-AU" sz="2800" dirty="0">
                <a:latin typeface="+mj-lt"/>
                <a:cs typeface="Calibri" panose="020F0502020204030204" pitchFamily="34" charset="0"/>
              </a:rPr>
              <a:t>We provide every student with an education to succeed in our changing world. Our students reflect our four core values of responsibility, respect, caring for others and personal best. They are successful learners who are confident and creative global citizens.</a:t>
            </a:r>
          </a:p>
        </p:txBody>
      </p:sp>
      <p:pic>
        <p:nvPicPr>
          <p:cNvPr id="5" name="Picture 2" descr="F:\graphics clipart\junior expectations poster SWPBS.JPG">
            <a:extLst>
              <a:ext uri="{FF2B5EF4-FFF2-40B4-BE49-F238E27FC236}">
                <a16:creationId xmlns:a16="http://schemas.microsoft.com/office/drawing/2014/main" id="{05CA9135-9D55-44BF-8DDA-9756B129507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874853" y="2433710"/>
            <a:ext cx="2857602" cy="40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6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1048-C177-493F-B977-2A70CBB94D5B}"/>
              </a:ext>
            </a:extLst>
          </p:cNvPr>
          <p:cNvSpPr>
            <a:spLocks noGrp="1"/>
          </p:cNvSpPr>
          <p:nvPr>
            <p:ph type="title"/>
          </p:nvPr>
        </p:nvSpPr>
        <p:spPr>
          <a:xfrm>
            <a:off x="1474670" y="663677"/>
            <a:ext cx="9242660" cy="1238865"/>
          </a:xfrm>
        </p:spPr>
        <p:txBody>
          <a:bodyPr>
            <a:normAutofit fontScale="90000"/>
          </a:bodyPr>
          <a:lstStyle/>
          <a:p>
            <a:pPr algn="ctr"/>
            <a:r>
              <a:rPr lang="en-AU" sz="2800" dirty="0"/>
              <a:t>About Me </a:t>
            </a:r>
            <a:br>
              <a:rPr lang="en-AU" dirty="0"/>
            </a:br>
            <a:r>
              <a:rPr lang="en-AU" b="1" u="sng" dirty="0"/>
              <a:t>Mrs Louise Hurst</a:t>
            </a:r>
            <a:br>
              <a:rPr lang="en-AU" b="1" u="sng" dirty="0"/>
            </a:br>
            <a:r>
              <a:rPr lang="en-AU" sz="2800" dirty="0"/>
              <a:t>Flanagan Pre-primary</a:t>
            </a:r>
            <a:endParaRPr lang="en-US" sz="2800" dirty="0"/>
          </a:p>
        </p:txBody>
      </p:sp>
      <p:sp>
        <p:nvSpPr>
          <p:cNvPr id="3" name="Content Placeholder 2">
            <a:extLst>
              <a:ext uri="{FF2B5EF4-FFF2-40B4-BE49-F238E27FC236}">
                <a16:creationId xmlns:a16="http://schemas.microsoft.com/office/drawing/2014/main" id="{37CF66E7-30A4-430C-B3EE-95A3105B3D9F}"/>
              </a:ext>
            </a:extLst>
          </p:cNvPr>
          <p:cNvSpPr>
            <a:spLocks noGrp="1"/>
          </p:cNvSpPr>
          <p:nvPr>
            <p:ph idx="1"/>
          </p:nvPr>
        </p:nvSpPr>
        <p:spPr>
          <a:xfrm>
            <a:off x="415636" y="2603500"/>
            <a:ext cx="9082325" cy="3416300"/>
          </a:xfrm>
        </p:spPr>
        <p:txBody>
          <a:bodyPr anchor="ctr">
            <a:noAutofit/>
          </a:bodyPr>
          <a:lstStyle/>
          <a:p>
            <a:pPr marL="0" indent="0">
              <a:lnSpc>
                <a:spcPct val="90000"/>
              </a:lnSpc>
              <a:buNone/>
            </a:pPr>
            <a:r>
              <a:rPr lang="en-AU" b="1" u="sng" dirty="0"/>
              <a:t>Quick facts</a:t>
            </a:r>
            <a:r>
              <a:rPr lang="en-AU" dirty="0"/>
              <a:t>:</a:t>
            </a:r>
          </a:p>
          <a:p>
            <a:pPr>
              <a:lnSpc>
                <a:spcPct val="90000"/>
              </a:lnSpc>
            </a:pPr>
            <a:r>
              <a:rPr lang="en-AU" dirty="0"/>
              <a:t>I was born in Tamworth, NSW and have lived in Kalgoorlie since 2009. </a:t>
            </a:r>
          </a:p>
          <a:p>
            <a:pPr>
              <a:lnSpc>
                <a:spcPct val="90000"/>
              </a:lnSpc>
            </a:pPr>
            <a:r>
              <a:rPr lang="en-AU" dirty="0"/>
              <a:t>I am an early career teacher; this is my fourth year in Flanagan after two terms of relief teaching in various schools in Kalgoorlie in 2020; I enjoyed 9 years as an education assistant while also completing my degree.</a:t>
            </a:r>
          </a:p>
          <a:p>
            <a:pPr>
              <a:lnSpc>
                <a:spcPct val="90000"/>
              </a:lnSpc>
            </a:pPr>
            <a:r>
              <a:rPr lang="en-AU" dirty="0"/>
              <a:t>I am married to a geologist; I have two teenage boys and two aging dogs.</a:t>
            </a:r>
          </a:p>
          <a:p>
            <a:pPr>
              <a:lnSpc>
                <a:spcPct val="90000"/>
              </a:lnSpc>
            </a:pPr>
            <a:r>
              <a:rPr lang="en-AU" dirty="0"/>
              <a:t>My garden is my special place.</a:t>
            </a:r>
          </a:p>
          <a:p>
            <a:pPr marL="0" indent="0">
              <a:lnSpc>
                <a:spcPct val="90000"/>
              </a:lnSpc>
              <a:buNone/>
            </a:pPr>
            <a:r>
              <a:rPr lang="en-AU" b="1" u="sng" dirty="0"/>
              <a:t>Me, the teacher</a:t>
            </a:r>
            <a:endParaRPr lang="en-AU" dirty="0"/>
          </a:p>
          <a:p>
            <a:pPr>
              <a:lnSpc>
                <a:spcPct val="90000"/>
              </a:lnSpc>
            </a:pPr>
            <a:r>
              <a:rPr lang="en-AU" dirty="0"/>
              <a:t>I love working with children.  It is a privilege. I am always fascinated by how much they change, grow and teach me.</a:t>
            </a:r>
          </a:p>
          <a:p>
            <a:pPr>
              <a:lnSpc>
                <a:spcPct val="90000"/>
              </a:lnSpc>
            </a:pPr>
            <a:r>
              <a:rPr lang="en-AU" dirty="0"/>
              <a:t>I enjoy being creative and flexible and will foster the same in my students.</a:t>
            </a:r>
          </a:p>
          <a:p>
            <a:pPr>
              <a:lnSpc>
                <a:spcPct val="90000"/>
              </a:lnSpc>
            </a:pPr>
            <a:r>
              <a:rPr lang="en-AU" dirty="0"/>
              <a:t>I encourage inquiry, value effort and mistakes and, celebrate individual and group successes.</a:t>
            </a:r>
          </a:p>
        </p:txBody>
      </p:sp>
      <p:pic>
        <p:nvPicPr>
          <p:cNvPr id="6" name="Picture 5">
            <a:extLst>
              <a:ext uri="{FF2B5EF4-FFF2-40B4-BE49-F238E27FC236}">
                <a16:creationId xmlns:a16="http://schemas.microsoft.com/office/drawing/2014/main" id="{05BEF8D6-7347-4ACF-A667-AA604C3166C0}"/>
              </a:ext>
            </a:extLst>
          </p:cNvPr>
          <p:cNvPicPr>
            <a:picLocks noChangeAspect="1"/>
          </p:cNvPicPr>
          <p:nvPr/>
        </p:nvPicPr>
        <p:blipFill>
          <a:blip r:embed="rId2"/>
          <a:stretch>
            <a:fillRect/>
          </a:stretch>
        </p:blipFill>
        <p:spPr>
          <a:xfrm>
            <a:off x="9585212" y="2461109"/>
            <a:ext cx="2069050" cy="2970292"/>
          </a:xfrm>
          <a:prstGeom prst="rect">
            <a:avLst/>
          </a:prstGeom>
        </p:spPr>
      </p:pic>
    </p:spTree>
    <p:extLst>
      <p:ext uri="{BB962C8B-B14F-4D97-AF65-F5344CB8AC3E}">
        <p14:creationId xmlns:p14="http://schemas.microsoft.com/office/powerpoint/2010/main" val="293524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31918E-00AA-424F-B05C-14673B1A94DD}"/>
              </a:ext>
            </a:extLst>
          </p:cNvPr>
          <p:cNvSpPr txBox="1">
            <a:spLocks/>
          </p:cNvSpPr>
          <p:nvPr/>
        </p:nvSpPr>
        <p:spPr>
          <a:xfrm>
            <a:off x="5607844" y="2335646"/>
            <a:ext cx="6271404" cy="44059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90000"/>
              </a:lnSpc>
              <a:buNone/>
            </a:pPr>
            <a:r>
              <a:rPr lang="en-AU" sz="1700" dirty="0">
                <a:latin typeface="+mj-lt"/>
                <a:cs typeface="Calibri" panose="020F0502020204030204" pitchFamily="34" charset="0"/>
              </a:rPr>
              <a:t>I determine </a:t>
            </a:r>
            <a:r>
              <a:rPr lang="en-AU" sz="1700" b="1" dirty="0">
                <a:latin typeface="+mj-lt"/>
                <a:cs typeface="Calibri" panose="020F0502020204030204" pitchFamily="34" charset="0"/>
              </a:rPr>
              <a:t>how </a:t>
            </a:r>
            <a:r>
              <a:rPr lang="en-AU" sz="1700" dirty="0">
                <a:latin typeface="+mj-lt"/>
                <a:cs typeface="Calibri" panose="020F0502020204030204" pitchFamily="34" charset="0"/>
              </a:rPr>
              <a:t>I will teach this based on the students in my class. I believe that in Pre-primary almost all concepts can be taught through:</a:t>
            </a:r>
          </a:p>
          <a:p>
            <a:pPr>
              <a:lnSpc>
                <a:spcPct val="90000"/>
              </a:lnSpc>
            </a:pPr>
            <a:r>
              <a:rPr lang="en-AU" sz="1700" dirty="0">
                <a:latin typeface="+mj-lt"/>
                <a:cs typeface="Calibri" panose="020F0502020204030204" pitchFamily="34" charset="0"/>
              </a:rPr>
              <a:t>Play</a:t>
            </a:r>
          </a:p>
          <a:p>
            <a:pPr>
              <a:lnSpc>
                <a:spcPct val="90000"/>
              </a:lnSpc>
            </a:pPr>
            <a:r>
              <a:rPr lang="en-AU" sz="1700" dirty="0">
                <a:latin typeface="+mj-lt"/>
                <a:cs typeface="Calibri" panose="020F0502020204030204" pitchFamily="34" charset="0"/>
              </a:rPr>
              <a:t>Explicit instruction and the gradual release model </a:t>
            </a:r>
            <a:r>
              <a:rPr lang="en-AU" sz="1700" dirty="0" err="1">
                <a:latin typeface="+mj-lt"/>
                <a:cs typeface="Calibri" panose="020F0502020204030204" pitchFamily="34" charset="0"/>
              </a:rPr>
              <a:t>ie</a:t>
            </a:r>
            <a:r>
              <a:rPr lang="en-AU" sz="1700" dirty="0">
                <a:latin typeface="+mj-lt"/>
                <a:cs typeface="Calibri" panose="020F0502020204030204" pitchFamily="34" charset="0"/>
              </a:rPr>
              <a:t> I do, we do, you do.</a:t>
            </a:r>
          </a:p>
          <a:p>
            <a:pPr>
              <a:lnSpc>
                <a:spcPct val="90000"/>
              </a:lnSpc>
            </a:pPr>
            <a:r>
              <a:rPr lang="en-AU" sz="1700" dirty="0">
                <a:latin typeface="+mj-lt"/>
                <a:cs typeface="Calibri" panose="020F0502020204030204" pitchFamily="34" charset="0"/>
              </a:rPr>
              <a:t>Books  and some technology</a:t>
            </a:r>
          </a:p>
          <a:p>
            <a:pPr>
              <a:lnSpc>
                <a:spcPct val="90000"/>
              </a:lnSpc>
            </a:pPr>
            <a:r>
              <a:rPr lang="en-AU" sz="1700" dirty="0">
                <a:latin typeface="+mj-lt"/>
                <a:cs typeface="Calibri" panose="020F0502020204030204" pitchFamily="34" charset="0"/>
              </a:rPr>
              <a:t>Music and dance</a:t>
            </a:r>
          </a:p>
          <a:p>
            <a:pPr>
              <a:lnSpc>
                <a:spcPct val="90000"/>
              </a:lnSpc>
            </a:pPr>
            <a:r>
              <a:rPr lang="en-AU" sz="1700" dirty="0">
                <a:latin typeface="+mj-lt"/>
                <a:cs typeface="Calibri" panose="020F0502020204030204" pitchFamily="34" charset="0"/>
              </a:rPr>
              <a:t>Hands-on and sensory activities</a:t>
            </a:r>
          </a:p>
          <a:p>
            <a:pPr>
              <a:lnSpc>
                <a:spcPct val="90000"/>
              </a:lnSpc>
            </a:pPr>
            <a:r>
              <a:rPr lang="en-AU" sz="1700" dirty="0">
                <a:latin typeface="+mj-lt"/>
                <a:cs typeface="Calibri" panose="020F0502020204030204" pitchFamily="34" charset="0"/>
              </a:rPr>
              <a:t>Movement</a:t>
            </a:r>
          </a:p>
          <a:p>
            <a:pPr>
              <a:lnSpc>
                <a:spcPct val="90000"/>
              </a:lnSpc>
            </a:pPr>
            <a:r>
              <a:rPr lang="en-AU" sz="1700" dirty="0">
                <a:latin typeface="+mj-lt"/>
                <a:cs typeface="Calibri" panose="020F0502020204030204" pitchFamily="34" charset="0"/>
              </a:rPr>
              <a:t>Collaborative partner &amp; group work</a:t>
            </a:r>
          </a:p>
          <a:p>
            <a:pPr>
              <a:lnSpc>
                <a:spcPct val="90000"/>
              </a:lnSpc>
            </a:pPr>
            <a:r>
              <a:rPr lang="en-AU" sz="1700" dirty="0">
                <a:latin typeface="+mj-lt"/>
                <a:cs typeface="Calibri" panose="020F0502020204030204" pitchFamily="34" charset="0"/>
              </a:rPr>
              <a:t>Art &amp; craft activities</a:t>
            </a:r>
          </a:p>
          <a:p>
            <a:pPr>
              <a:lnSpc>
                <a:spcPct val="90000"/>
              </a:lnSpc>
            </a:pPr>
            <a:r>
              <a:rPr lang="en-AU" sz="1700" dirty="0">
                <a:latin typeface="+mj-lt"/>
                <a:cs typeface="Calibri" panose="020F0502020204030204" pitchFamily="34" charset="0"/>
              </a:rPr>
              <a:t>Fun</a:t>
            </a:r>
          </a:p>
          <a:p>
            <a:pPr>
              <a:lnSpc>
                <a:spcPct val="90000"/>
              </a:lnSpc>
            </a:pPr>
            <a:endParaRPr lang="en-AU" sz="1700" dirty="0">
              <a:latin typeface="Calibri" panose="020F0502020204030204" pitchFamily="34" charset="0"/>
              <a:cs typeface="Calibri" panose="020F0502020204030204" pitchFamily="34" charset="0"/>
            </a:endParaRPr>
          </a:p>
          <a:p>
            <a:pPr>
              <a:lnSpc>
                <a:spcPct val="90000"/>
              </a:lnSpc>
            </a:pPr>
            <a:endParaRPr lang="en-AU"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85E98C0-27EC-4ECC-B5B2-97DF58C511AC}"/>
              </a:ext>
            </a:extLst>
          </p:cNvPr>
          <p:cNvSpPr>
            <a:spLocks noGrp="1"/>
          </p:cNvSpPr>
          <p:nvPr>
            <p:ph type="title"/>
          </p:nvPr>
        </p:nvSpPr>
        <p:spPr>
          <a:xfrm>
            <a:off x="1154953" y="973668"/>
            <a:ext cx="8761413" cy="706964"/>
          </a:xfrm>
        </p:spPr>
        <p:txBody>
          <a:bodyPr>
            <a:normAutofit/>
          </a:bodyPr>
          <a:lstStyle/>
          <a:p>
            <a:r>
              <a:rPr lang="en-AU" dirty="0"/>
              <a:t>Our Curriculum</a:t>
            </a:r>
          </a:p>
        </p:txBody>
      </p:sp>
      <p:sp>
        <p:nvSpPr>
          <p:cNvPr id="3" name="Content Placeholder 2">
            <a:extLst>
              <a:ext uri="{FF2B5EF4-FFF2-40B4-BE49-F238E27FC236}">
                <a16:creationId xmlns:a16="http://schemas.microsoft.com/office/drawing/2014/main" id="{63111A43-2A1C-45F9-BC23-28592EDD6986}"/>
              </a:ext>
            </a:extLst>
          </p:cNvPr>
          <p:cNvSpPr>
            <a:spLocks noGrp="1"/>
          </p:cNvSpPr>
          <p:nvPr>
            <p:ph idx="1"/>
          </p:nvPr>
        </p:nvSpPr>
        <p:spPr>
          <a:xfrm>
            <a:off x="554590" y="2335646"/>
            <a:ext cx="4442283" cy="2752548"/>
          </a:xfrm>
        </p:spPr>
        <p:txBody>
          <a:bodyPr anchor="ctr">
            <a:normAutofit fontScale="92500" lnSpcReduction="10000"/>
          </a:bodyPr>
          <a:lstStyle/>
          <a:p>
            <a:pPr marL="0" indent="0">
              <a:buNone/>
            </a:pPr>
            <a:r>
              <a:rPr lang="en-AU" dirty="0">
                <a:latin typeface="+mj-lt"/>
                <a:cs typeface="Calibri" panose="020F0502020204030204" pitchFamily="34" charset="0"/>
              </a:rPr>
              <a:t>There are a number of policies and documents that outline </a:t>
            </a:r>
            <a:r>
              <a:rPr lang="en-AU" b="1" dirty="0">
                <a:latin typeface="+mj-lt"/>
                <a:cs typeface="Calibri" panose="020F0502020204030204" pitchFamily="34" charset="0"/>
              </a:rPr>
              <a:t>what</a:t>
            </a:r>
            <a:r>
              <a:rPr lang="en-AU" dirty="0">
                <a:latin typeface="+mj-lt"/>
                <a:cs typeface="Calibri" panose="020F0502020204030204" pitchFamily="34" charset="0"/>
              </a:rPr>
              <a:t> I need to teach. </a:t>
            </a:r>
          </a:p>
          <a:p>
            <a:r>
              <a:rPr lang="en-AU" dirty="0">
                <a:latin typeface="+mj-lt"/>
                <a:cs typeface="Calibri" panose="020F0502020204030204" pitchFamily="34" charset="0"/>
              </a:rPr>
              <a:t>WA Curriculum</a:t>
            </a:r>
          </a:p>
          <a:p>
            <a:r>
              <a:rPr lang="en-AU" dirty="0">
                <a:latin typeface="+mj-lt"/>
                <a:cs typeface="Calibri" panose="020F0502020204030204" pitchFamily="34" charset="0"/>
              </a:rPr>
              <a:t>Early Years Learning Framework</a:t>
            </a:r>
          </a:p>
          <a:p>
            <a:r>
              <a:rPr lang="en-AU" dirty="0">
                <a:latin typeface="+mj-lt"/>
                <a:cs typeface="Calibri" panose="020F0502020204030204" pitchFamily="34" charset="0"/>
              </a:rPr>
              <a:t>National Quality Standards</a:t>
            </a:r>
          </a:p>
          <a:p>
            <a:r>
              <a:rPr lang="en-AU" dirty="0">
                <a:latin typeface="+mj-lt"/>
                <a:cs typeface="Calibri" panose="020F0502020204030204" pitchFamily="34" charset="0"/>
              </a:rPr>
              <a:t>NKPS Operational Plan</a:t>
            </a:r>
          </a:p>
          <a:p>
            <a:r>
              <a:rPr lang="en-AU" dirty="0">
                <a:latin typeface="+mj-lt"/>
                <a:cs typeface="Calibri" panose="020F0502020204030204" pitchFamily="34" charset="0"/>
              </a:rPr>
              <a:t>NKPS Early Learning Plan</a:t>
            </a:r>
          </a:p>
        </p:txBody>
      </p:sp>
      <p:pic>
        <p:nvPicPr>
          <p:cNvPr id="8" name="Graphic 7" descr="Checklist outline">
            <a:extLst>
              <a:ext uri="{FF2B5EF4-FFF2-40B4-BE49-F238E27FC236}">
                <a16:creationId xmlns:a16="http://schemas.microsoft.com/office/drawing/2014/main" id="{16EAF619-B6FE-47D4-99CA-0BAE721CF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1111" y="5319910"/>
            <a:ext cx="1421642" cy="1421642"/>
          </a:xfrm>
          <a:prstGeom prst="rect">
            <a:avLst/>
          </a:prstGeom>
        </p:spPr>
      </p:pic>
    </p:spTree>
    <p:extLst>
      <p:ext uri="{BB962C8B-B14F-4D97-AF65-F5344CB8AC3E}">
        <p14:creationId xmlns:p14="http://schemas.microsoft.com/office/powerpoint/2010/main" val="400271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98C0-27EC-4ECC-B5B2-97DF58C511AC}"/>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a:t>Our Aims</a:t>
            </a:r>
          </a:p>
        </p:txBody>
      </p:sp>
      <p:pic>
        <p:nvPicPr>
          <p:cNvPr id="18" name="Graphic 17" descr="Children outline">
            <a:extLst>
              <a:ext uri="{FF2B5EF4-FFF2-40B4-BE49-F238E27FC236}">
                <a16:creationId xmlns:a16="http://schemas.microsoft.com/office/drawing/2014/main" id="{3BA189A5-D894-4009-9123-81A0B8EA87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7" name="TextBox 6">
            <a:extLst>
              <a:ext uri="{FF2B5EF4-FFF2-40B4-BE49-F238E27FC236}">
                <a16:creationId xmlns:a16="http://schemas.microsoft.com/office/drawing/2014/main" id="{3FF3897A-E319-4EC7-BB72-1A2A661F2A27}"/>
              </a:ext>
            </a:extLst>
          </p:cNvPr>
          <p:cNvSpPr txBox="1"/>
          <p:nvPr/>
        </p:nvSpPr>
        <p:spPr>
          <a:xfrm>
            <a:off x="4641336" y="2603500"/>
            <a:ext cx="6551597"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Foster a love of learning.</a:t>
            </a:r>
          </a:p>
          <a:p>
            <a:pPr>
              <a:spcBef>
                <a:spcPts val="1000"/>
              </a:spcBef>
              <a:buClr>
                <a:schemeClr val="accent1"/>
              </a:buClr>
              <a:buSzPct val="80000"/>
              <a:buFont typeface="Wingdings 3" charset="2"/>
              <a:buChar char=""/>
            </a:pPr>
            <a:r>
              <a:rPr lang="en-US" dirty="0">
                <a:solidFill>
                  <a:schemeClr val="tx1">
                    <a:lumMod val="75000"/>
                    <a:lumOff val="25000"/>
                  </a:schemeClr>
                </a:solidFill>
              </a:rPr>
              <a:t>Become confident and independent people.</a:t>
            </a:r>
          </a:p>
          <a:p>
            <a:pPr>
              <a:spcBef>
                <a:spcPts val="1000"/>
              </a:spcBef>
              <a:buClr>
                <a:schemeClr val="accent1"/>
              </a:buClr>
              <a:buSzPct val="80000"/>
              <a:buFont typeface="Wingdings 3" charset="2"/>
              <a:buChar char=""/>
            </a:pPr>
            <a:r>
              <a:rPr lang="en-US" dirty="0">
                <a:solidFill>
                  <a:schemeClr val="tx1">
                    <a:lumMod val="75000"/>
                    <a:lumOff val="25000"/>
                  </a:schemeClr>
                </a:solidFill>
              </a:rPr>
              <a:t>Make friends.</a:t>
            </a:r>
          </a:p>
          <a:p>
            <a:pPr>
              <a:spcBef>
                <a:spcPts val="1000"/>
              </a:spcBef>
              <a:buClr>
                <a:schemeClr val="accent1"/>
              </a:buClr>
              <a:buSzPct val="80000"/>
              <a:buFont typeface="Wingdings 3" charset="2"/>
              <a:buChar char=""/>
            </a:pPr>
            <a:r>
              <a:rPr lang="en-US" dirty="0">
                <a:solidFill>
                  <a:schemeClr val="tx1">
                    <a:lumMod val="75000"/>
                    <a:lumOff val="25000"/>
                  </a:schemeClr>
                </a:solidFill>
              </a:rPr>
              <a:t>Learn patience and tolerance.</a:t>
            </a:r>
          </a:p>
          <a:p>
            <a:pPr>
              <a:spcBef>
                <a:spcPts val="1000"/>
              </a:spcBef>
              <a:buClr>
                <a:schemeClr val="accent1"/>
              </a:buClr>
              <a:buSzPct val="80000"/>
              <a:buFont typeface="Wingdings 3" charset="2"/>
              <a:buChar char=""/>
            </a:pPr>
            <a:r>
              <a:rPr lang="en-US" dirty="0">
                <a:solidFill>
                  <a:schemeClr val="tx1">
                    <a:lumMod val="75000"/>
                    <a:lumOff val="25000"/>
                  </a:schemeClr>
                </a:solidFill>
              </a:rPr>
              <a:t>Social skill development.</a:t>
            </a:r>
          </a:p>
          <a:p>
            <a:pPr>
              <a:spcBef>
                <a:spcPts val="1000"/>
              </a:spcBef>
              <a:buClr>
                <a:schemeClr val="accent1"/>
              </a:buClr>
              <a:buSzPct val="80000"/>
              <a:buFont typeface="Wingdings 3" charset="2"/>
              <a:buChar char=""/>
            </a:pPr>
            <a:r>
              <a:rPr lang="en-US" dirty="0" err="1">
                <a:solidFill>
                  <a:schemeClr val="tx1">
                    <a:lumMod val="75000"/>
                    <a:lumOff val="25000"/>
                  </a:schemeClr>
                </a:solidFill>
              </a:rPr>
              <a:t>Realise</a:t>
            </a:r>
            <a:r>
              <a:rPr lang="en-US" dirty="0">
                <a:solidFill>
                  <a:schemeClr val="tx1">
                    <a:lumMod val="75000"/>
                    <a:lumOff val="25000"/>
                  </a:schemeClr>
                </a:solidFill>
              </a:rPr>
              <a:t> full potential through differentiation.</a:t>
            </a:r>
          </a:p>
          <a:p>
            <a:pPr>
              <a:spcBef>
                <a:spcPts val="1000"/>
              </a:spcBef>
              <a:buClr>
                <a:schemeClr val="accent1"/>
              </a:buClr>
              <a:buSzPct val="80000"/>
              <a:buFont typeface="Wingdings 3" charset="2"/>
              <a:buChar char=""/>
            </a:pPr>
            <a:r>
              <a:rPr lang="en-US" dirty="0">
                <a:solidFill>
                  <a:schemeClr val="tx1">
                    <a:lumMod val="75000"/>
                    <a:lumOff val="25000"/>
                  </a:schemeClr>
                </a:solidFill>
              </a:rPr>
              <a:t>Enjoy school.</a:t>
            </a:r>
          </a:p>
          <a:p>
            <a:pPr>
              <a:spcBef>
                <a:spcPts val="1000"/>
              </a:spcBef>
              <a:buClr>
                <a:schemeClr val="accent1"/>
              </a:buClr>
              <a:buSzPct val="80000"/>
              <a:buFont typeface="Wingdings 3" charset="2"/>
              <a:buChar char=""/>
            </a:pPr>
            <a:r>
              <a:rPr lang="en-US" dirty="0">
                <a:solidFill>
                  <a:schemeClr val="tx1">
                    <a:lumMod val="75000"/>
                    <a:lumOff val="25000"/>
                  </a:schemeClr>
                </a:solidFill>
              </a:rPr>
              <a:t>Literacy skills and numeracy skills.</a:t>
            </a:r>
          </a:p>
        </p:txBody>
      </p:sp>
    </p:spTree>
    <p:extLst>
      <p:ext uri="{BB962C8B-B14F-4D97-AF65-F5344CB8AC3E}">
        <p14:creationId xmlns:p14="http://schemas.microsoft.com/office/powerpoint/2010/main" val="221871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7AAB-13DE-465C-806B-29BC96FEF2E9}"/>
              </a:ext>
            </a:extLst>
          </p:cNvPr>
          <p:cNvSpPr>
            <a:spLocks noGrp="1"/>
          </p:cNvSpPr>
          <p:nvPr>
            <p:ph type="title"/>
          </p:nvPr>
        </p:nvSpPr>
        <p:spPr>
          <a:xfrm>
            <a:off x="1154953" y="973668"/>
            <a:ext cx="8761413" cy="706964"/>
          </a:xfrm>
        </p:spPr>
        <p:txBody>
          <a:bodyPr>
            <a:normAutofit/>
          </a:bodyPr>
          <a:lstStyle/>
          <a:p>
            <a:r>
              <a:rPr lang="en-AU" sz="3300"/>
              <a:t>A brief overview of our curriculum – term 1</a:t>
            </a:r>
          </a:p>
        </p:txBody>
      </p:sp>
      <p:pic>
        <p:nvPicPr>
          <p:cNvPr id="4" name="Graphic 3" descr="Dice outline">
            <a:extLst>
              <a:ext uri="{FF2B5EF4-FFF2-40B4-BE49-F238E27FC236}">
                <a16:creationId xmlns:a16="http://schemas.microsoft.com/office/drawing/2014/main" id="{DD03B8E5-3A67-4EFF-8587-2941AAF0B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869" y="2536922"/>
            <a:ext cx="2450713" cy="2450713"/>
          </a:xfrm>
          <a:prstGeom prst="roundRect">
            <a:avLst>
              <a:gd name="adj" fmla="val 1858"/>
            </a:avLst>
          </a:prstGeom>
          <a:effectLst>
            <a:outerShdw blurRad="50800" dist="50800" dir="5400000" algn="tl" rotWithShape="0">
              <a:srgbClr val="000000">
                <a:alpha val="43000"/>
              </a:srgbClr>
            </a:outerShdw>
          </a:effectLst>
        </p:spPr>
      </p:pic>
      <p:sp>
        <p:nvSpPr>
          <p:cNvPr id="7" name="Content Placeholder 6">
            <a:extLst>
              <a:ext uri="{FF2B5EF4-FFF2-40B4-BE49-F238E27FC236}">
                <a16:creationId xmlns:a16="http://schemas.microsoft.com/office/drawing/2014/main" id="{AB6D955C-3B9F-43C8-A375-8DE426457F90}"/>
              </a:ext>
            </a:extLst>
          </p:cNvPr>
          <p:cNvSpPr txBox="1">
            <a:spLocks noGrp="1"/>
          </p:cNvSpPr>
          <p:nvPr>
            <p:ph idx="1"/>
          </p:nvPr>
        </p:nvSpPr>
        <p:spPr>
          <a:xfrm>
            <a:off x="3546764" y="2327565"/>
            <a:ext cx="7646169" cy="4100944"/>
          </a:xfrm>
          <a:prstGeom prst="rect">
            <a:avLst/>
          </a:prstGeom>
        </p:spPr>
        <p:txBody>
          <a:bodyPr rtlCol="0" anchor="ctr">
            <a:normAutofit/>
          </a:bodyPr>
          <a:lstStyle/>
          <a:p>
            <a:pPr marL="0" indent="0">
              <a:lnSpc>
                <a:spcPct val="90000"/>
              </a:lnSpc>
              <a:buNone/>
            </a:pPr>
            <a:r>
              <a:rPr lang="en-AU" b="1" u="sng" dirty="0"/>
              <a:t>Number &amp; Algebra</a:t>
            </a:r>
            <a:endParaRPr lang="en-AU" b="1" dirty="0"/>
          </a:p>
          <a:p>
            <a:pPr lvl="0">
              <a:lnSpc>
                <a:spcPct val="90000"/>
              </a:lnSpc>
            </a:pPr>
            <a:r>
              <a:rPr lang="en-AU" dirty="0"/>
              <a:t>Count to 20 (ACMNA001)</a:t>
            </a:r>
          </a:p>
          <a:p>
            <a:pPr lvl="0">
              <a:lnSpc>
                <a:spcPct val="90000"/>
              </a:lnSpc>
            </a:pPr>
            <a:r>
              <a:rPr lang="en-AU" dirty="0"/>
              <a:t>Count collections to 10 (ACMNA002)</a:t>
            </a:r>
          </a:p>
          <a:p>
            <a:pPr lvl="0">
              <a:lnSpc>
                <a:spcPct val="90000"/>
              </a:lnSpc>
            </a:pPr>
            <a:r>
              <a:rPr lang="en-AU" dirty="0"/>
              <a:t>Recognise, name and write numerals to 10 (ACMN002)</a:t>
            </a:r>
          </a:p>
          <a:p>
            <a:pPr lvl="0">
              <a:lnSpc>
                <a:spcPct val="90000"/>
              </a:lnSpc>
            </a:pPr>
            <a:r>
              <a:rPr lang="en-AU" dirty="0"/>
              <a:t>Subitise small collections- random and standard (ACMNA003)</a:t>
            </a:r>
          </a:p>
          <a:p>
            <a:pPr lvl="0">
              <a:lnSpc>
                <a:spcPct val="90000"/>
              </a:lnSpc>
            </a:pPr>
            <a:r>
              <a:rPr lang="en-AU" dirty="0"/>
              <a:t>Compare collections (ACMNA289)</a:t>
            </a:r>
          </a:p>
          <a:p>
            <a:pPr lvl="0">
              <a:lnSpc>
                <a:spcPct val="90000"/>
              </a:lnSpc>
            </a:pPr>
            <a:r>
              <a:rPr lang="en-AU" dirty="0"/>
              <a:t>Identify coins and understand the purpose of money</a:t>
            </a:r>
          </a:p>
          <a:p>
            <a:pPr marL="0" indent="0">
              <a:lnSpc>
                <a:spcPct val="90000"/>
              </a:lnSpc>
              <a:buNone/>
            </a:pPr>
            <a:r>
              <a:rPr lang="en-AU" b="1" u="sng" dirty="0"/>
              <a:t>Measurement &amp; Geometry</a:t>
            </a:r>
            <a:endParaRPr lang="en-AU" b="1" dirty="0"/>
          </a:p>
          <a:p>
            <a:pPr lvl="0">
              <a:lnSpc>
                <a:spcPct val="90000"/>
              </a:lnSpc>
            </a:pPr>
            <a:r>
              <a:rPr lang="en-AU" dirty="0"/>
              <a:t>Know and identify the days of the week (ACMMG007)</a:t>
            </a:r>
          </a:p>
          <a:p>
            <a:pPr>
              <a:lnSpc>
                <a:spcPct val="90000"/>
              </a:lnSpc>
            </a:pPr>
            <a:r>
              <a:rPr lang="en-AU" dirty="0"/>
              <a:t>Connect days of the week to familiar events (ACMMG008)</a:t>
            </a:r>
          </a:p>
        </p:txBody>
      </p:sp>
    </p:spTree>
    <p:extLst>
      <p:ext uri="{BB962C8B-B14F-4D97-AF65-F5344CB8AC3E}">
        <p14:creationId xmlns:p14="http://schemas.microsoft.com/office/powerpoint/2010/main" val="9660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7AAB-13DE-465C-806B-29BC96FEF2E9}"/>
              </a:ext>
            </a:extLst>
          </p:cNvPr>
          <p:cNvSpPr>
            <a:spLocks noGrp="1"/>
          </p:cNvSpPr>
          <p:nvPr>
            <p:ph type="title"/>
          </p:nvPr>
        </p:nvSpPr>
        <p:spPr>
          <a:xfrm>
            <a:off x="1154953" y="973668"/>
            <a:ext cx="8761413" cy="706964"/>
          </a:xfrm>
        </p:spPr>
        <p:txBody>
          <a:bodyPr>
            <a:normAutofit/>
          </a:bodyPr>
          <a:lstStyle/>
          <a:p>
            <a:r>
              <a:rPr lang="en-AU" dirty="0"/>
              <a:t>A brief overview of our curriculum</a:t>
            </a:r>
          </a:p>
        </p:txBody>
      </p:sp>
      <p:pic>
        <p:nvPicPr>
          <p:cNvPr id="4" name="Graphic 3" descr="Storytelling outline">
            <a:extLst>
              <a:ext uri="{FF2B5EF4-FFF2-40B4-BE49-F238E27FC236}">
                <a16:creationId xmlns:a16="http://schemas.microsoft.com/office/drawing/2014/main" id="{4DF1285C-F789-4505-A84B-75A744BEC5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193" y="2997884"/>
            <a:ext cx="2029055" cy="2029055"/>
          </a:xfrm>
          <a:prstGeom prst="roundRect">
            <a:avLst>
              <a:gd name="adj" fmla="val 1858"/>
            </a:avLst>
          </a:prstGeom>
          <a:effectLst>
            <a:outerShdw blurRad="50800" dist="50800" dir="5400000" algn="tl" rotWithShape="0">
              <a:srgbClr val="000000">
                <a:alpha val="43000"/>
              </a:srgbClr>
            </a:outerShdw>
          </a:effectLst>
        </p:spPr>
      </p:pic>
      <p:sp>
        <p:nvSpPr>
          <p:cNvPr id="9" name="Content Placeholder 6">
            <a:extLst>
              <a:ext uri="{FF2B5EF4-FFF2-40B4-BE49-F238E27FC236}">
                <a16:creationId xmlns:a16="http://schemas.microsoft.com/office/drawing/2014/main" id="{5A4FAAA8-991B-4D1B-A5A7-67CA951FD96B}"/>
              </a:ext>
            </a:extLst>
          </p:cNvPr>
          <p:cNvSpPr txBox="1">
            <a:spLocks noGrp="1"/>
          </p:cNvSpPr>
          <p:nvPr>
            <p:ph idx="1"/>
          </p:nvPr>
        </p:nvSpPr>
        <p:spPr>
          <a:xfrm>
            <a:off x="3403158" y="2603500"/>
            <a:ext cx="8221649" cy="3789349"/>
          </a:xfrm>
          <a:prstGeom prst="rect">
            <a:avLst/>
          </a:prstGeom>
        </p:spPr>
        <p:txBody>
          <a:bodyPr rtlCol="0" anchor="ctr">
            <a:noAutofit/>
          </a:bodyPr>
          <a:lstStyle/>
          <a:p>
            <a:pPr marL="0" indent="0">
              <a:lnSpc>
                <a:spcPct val="90000"/>
              </a:lnSpc>
              <a:buNone/>
            </a:pPr>
            <a:r>
              <a:rPr lang="en-AU" b="1" u="sng" dirty="0"/>
              <a:t>Literacy</a:t>
            </a:r>
            <a:endParaRPr lang="en-AU" b="1" dirty="0"/>
          </a:p>
          <a:p>
            <a:pPr lvl="0">
              <a:lnSpc>
                <a:spcPct val="90000"/>
              </a:lnSpc>
            </a:pPr>
            <a:r>
              <a:rPr lang="en-AU" dirty="0"/>
              <a:t>Modelled reading &amp; viewing/writing/speaking &amp; listening behaviours</a:t>
            </a:r>
          </a:p>
          <a:p>
            <a:pPr lvl="0">
              <a:lnSpc>
                <a:spcPct val="90000"/>
              </a:lnSpc>
            </a:pPr>
            <a:r>
              <a:rPr lang="en-AU" dirty="0"/>
              <a:t>Consolidate syllables and rhyming</a:t>
            </a:r>
          </a:p>
          <a:p>
            <a:pPr lvl="0">
              <a:lnSpc>
                <a:spcPct val="90000"/>
              </a:lnSpc>
            </a:pPr>
            <a:r>
              <a:rPr lang="en-AU" dirty="0"/>
              <a:t>Oral narrative – sequencing pictures, news telling etc</a:t>
            </a:r>
          </a:p>
          <a:p>
            <a:pPr lvl="0">
              <a:lnSpc>
                <a:spcPct val="90000"/>
              </a:lnSpc>
            </a:pPr>
            <a:r>
              <a:rPr lang="en-AU" dirty="0"/>
              <a:t>Oral blending and segmenting</a:t>
            </a:r>
          </a:p>
          <a:p>
            <a:pPr lvl="0">
              <a:lnSpc>
                <a:spcPct val="90000"/>
              </a:lnSpc>
            </a:pPr>
            <a:r>
              <a:rPr lang="en-AU" dirty="0"/>
              <a:t>Introduce decodable words based on taught sounds</a:t>
            </a:r>
          </a:p>
          <a:p>
            <a:pPr lvl="0">
              <a:lnSpc>
                <a:spcPct val="90000"/>
              </a:lnSpc>
            </a:pPr>
            <a:r>
              <a:rPr lang="en-AU" dirty="0"/>
              <a:t>Handwriting to match PLD programme</a:t>
            </a:r>
          </a:p>
          <a:p>
            <a:pPr lvl="0">
              <a:lnSpc>
                <a:spcPct val="90000"/>
              </a:lnSpc>
            </a:pPr>
            <a:r>
              <a:rPr lang="en-AU" dirty="0"/>
              <a:t>Writing to convey a message (ongoing)</a:t>
            </a:r>
          </a:p>
          <a:p>
            <a:pPr lvl="0">
              <a:lnSpc>
                <a:spcPct val="90000"/>
              </a:lnSpc>
            </a:pPr>
            <a:r>
              <a:rPr lang="en-AU" dirty="0"/>
              <a:t>Implement Talk for Writing as per whole school scope and sequence</a:t>
            </a:r>
          </a:p>
          <a:p>
            <a:pPr lvl="0">
              <a:lnSpc>
                <a:spcPct val="90000"/>
              </a:lnSpc>
            </a:pPr>
            <a:r>
              <a:rPr lang="en-AU" dirty="0"/>
              <a:t>Vocabulary and semantic development</a:t>
            </a:r>
          </a:p>
          <a:p>
            <a:pPr lvl="0">
              <a:lnSpc>
                <a:spcPct val="90000"/>
              </a:lnSpc>
            </a:pPr>
            <a:r>
              <a:rPr lang="en-AU" dirty="0"/>
              <a:t>Reading comprehension</a:t>
            </a:r>
          </a:p>
        </p:txBody>
      </p:sp>
    </p:spTree>
    <p:extLst>
      <p:ext uri="{BB962C8B-B14F-4D97-AF65-F5344CB8AC3E}">
        <p14:creationId xmlns:p14="http://schemas.microsoft.com/office/powerpoint/2010/main" val="49624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7AAB-13DE-465C-806B-29BC96FEF2E9}"/>
              </a:ext>
            </a:extLst>
          </p:cNvPr>
          <p:cNvSpPr>
            <a:spLocks noGrp="1"/>
          </p:cNvSpPr>
          <p:nvPr>
            <p:ph type="title"/>
          </p:nvPr>
        </p:nvSpPr>
        <p:spPr/>
        <p:txBody>
          <a:bodyPr/>
          <a:lstStyle/>
          <a:p>
            <a:r>
              <a:rPr lang="en-AU" dirty="0"/>
              <a:t>A brief overview of our curriculum</a:t>
            </a:r>
          </a:p>
        </p:txBody>
      </p:sp>
      <p:graphicFrame>
        <p:nvGraphicFramePr>
          <p:cNvPr id="4" name="Content Placeholder 3">
            <a:extLst>
              <a:ext uri="{FF2B5EF4-FFF2-40B4-BE49-F238E27FC236}">
                <a16:creationId xmlns:a16="http://schemas.microsoft.com/office/drawing/2014/main" id="{E61682E3-26E3-40A6-AA27-F48689D38890}"/>
              </a:ext>
            </a:extLst>
          </p:cNvPr>
          <p:cNvGraphicFramePr>
            <a:graphicFrameLocks noGrp="1"/>
          </p:cNvGraphicFramePr>
          <p:nvPr>
            <p:ph idx="1"/>
            <p:extLst>
              <p:ext uri="{D42A27DB-BD31-4B8C-83A1-F6EECF244321}">
                <p14:modId xmlns:p14="http://schemas.microsoft.com/office/powerpoint/2010/main" val="1321615566"/>
              </p:ext>
            </p:extLst>
          </p:nvPr>
        </p:nvGraphicFramePr>
        <p:xfrm>
          <a:off x="666585" y="2428574"/>
          <a:ext cx="10747512" cy="4185290"/>
        </p:xfrm>
        <a:graphic>
          <a:graphicData uri="http://schemas.openxmlformats.org/drawingml/2006/table">
            <a:tbl>
              <a:tblPr firstRow="1" bandRow="1">
                <a:tableStyleId>{5C22544A-7EE6-4342-B048-85BDC9FD1C3A}</a:tableStyleId>
              </a:tblPr>
              <a:tblGrid>
                <a:gridCol w="3582504">
                  <a:extLst>
                    <a:ext uri="{9D8B030D-6E8A-4147-A177-3AD203B41FA5}">
                      <a16:colId xmlns:a16="http://schemas.microsoft.com/office/drawing/2014/main" val="3250380930"/>
                    </a:ext>
                  </a:extLst>
                </a:gridCol>
                <a:gridCol w="3582504">
                  <a:extLst>
                    <a:ext uri="{9D8B030D-6E8A-4147-A177-3AD203B41FA5}">
                      <a16:colId xmlns:a16="http://schemas.microsoft.com/office/drawing/2014/main" val="4273651822"/>
                    </a:ext>
                  </a:extLst>
                </a:gridCol>
                <a:gridCol w="3582504">
                  <a:extLst>
                    <a:ext uri="{9D8B030D-6E8A-4147-A177-3AD203B41FA5}">
                      <a16:colId xmlns:a16="http://schemas.microsoft.com/office/drawing/2014/main" val="2902378306"/>
                    </a:ext>
                  </a:extLst>
                </a:gridCol>
              </a:tblGrid>
              <a:tr h="4185290">
                <a:tc>
                  <a:txBody>
                    <a:bodyPr/>
                    <a:lstStyle/>
                    <a:p>
                      <a:pPr marL="0" marR="0" lvl="0" indent="0" algn="l" defTabSz="457200" rtl="0" eaLnBrk="1" fontAlgn="auto" latinLnBrk="0" hangingPunct="1">
                        <a:lnSpc>
                          <a:spcPct val="100000"/>
                        </a:lnSpc>
                        <a:spcBef>
                          <a:spcPts val="1000"/>
                        </a:spcBef>
                        <a:spcAft>
                          <a:spcPts val="0"/>
                        </a:spcAft>
                        <a:buClrTx/>
                        <a:buSzTx/>
                        <a:buFontTx/>
                        <a:buNone/>
                        <a:tabLst/>
                        <a:defRPr/>
                      </a:pPr>
                      <a:r>
                        <a:rPr lang="en-AU" sz="1800" b="1" dirty="0">
                          <a:solidFill>
                            <a:schemeClr val="tx1"/>
                          </a:solidFill>
                          <a:latin typeface="+mj-lt"/>
                          <a:cs typeface="Calibri" panose="020F0502020204030204" pitchFamily="34" charset="0"/>
                        </a:rPr>
                        <a:t>Social &amp; Emotional Skills</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Feelings, coping skills, anger management</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Sharing and taking turns</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Friendship skills</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Resilience and motivation</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Conflict management </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Develop a ‘growth mindset’</a:t>
                      </a: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AU" sz="1800" b="0" dirty="0">
                          <a:solidFill>
                            <a:schemeClr val="tx1"/>
                          </a:solidFill>
                          <a:latin typeface="+mj-lt"/>
                          <a:cs typeface="Calibri" panose="020F0502020204030204" pitchFamily="34" charset="0"/>
                        </a:rPr>
                        <a:t>Decision making</a:t>
                      </a:r>
                    </a:p>
                  </a:txBody>
                  <a:tcPr>
                    <a:solidFill>
                      <a:schemeClr val="accent6">
                        <a:lumMod val="20000"/>
                        <a:lumOff val="80000"/>
                      </a:schemeClr>
                    </a:solidFill>
                  </a:tcPr>
                </a:tc>
                <a:tc>
                  <a:txBody>
                    <a:bodyPr/>
                    <a:lstStyle/>
                    <a:p>
                      <a:pPr>
                        <a:spcBef>
                          <a:spcPts val="1000"/>
                        </a:spcBef>
                      </a:pPr>
                      <a:r>
                        <a:rPr lang="en-AU" sz="1800" b="1" dirty="0">
                          <a:solidFill>
                            <a:schemeClr val="tx1"/>
                          </a:solidFill>
                          <a:latin typeface="+mj-lt"/>
                          <a:cs typeface="Calibri" panose="020F0502020204030204" pitchFamily="34" charset="0"/>
                        </a:rPr>
                        <a:t>Integrated learning areas</a:t>
                      </a:r>
                    </a:p>
                    <a:p>
                      <a:pPr marL="285750" indent="-285750">
                        <a:spcBef>
                          <a:spcPts val="1000"/>
                        </a:spcBef>
                        <a:buFont typeface="Arial" panose="020B0604020202020204" pitchFamily="34" charset="0"/>
                        <a:buChar char="•"/>
                      </a:pPr>
                      <a:r>
                        <a:rPr lang="en-AU" sz="1800" b="0" dirty="0">
                          <a:solidFill>
                            <a:schemeClr val="tx1"/>
                          </a:solidFill>
                          <a:latin typeface="+mj-lt"/>
                          <a:cs typeface="Calibri" panose="020F0502020204030204" pitchFamily="34" charset="0"/>
                        </a:rPr>
                        <a:t>Music, Drama, Art</a:t>
                      </a:r>
                    </a:p>
                    <a:p>
                      <a:pPr marL="285750" indent="-285750">
                        <a:spcBef>
                          <a:spcPts val="1000"/>
                        </a:spcBef>
                        <a:buFont typeface="Arial" panose="020B0604020202020204" pitchFamily="34" charset="0"/>
                        <a:buChar char="•"/>
                      </a:pPr>
                      <a:r>
                        <a:rPr lang="en-AU" sz="1800" b="0" dirty="0">
                          <a:solidFill>
                            <a:schemeClr val="tx1"/>
                          </a:solidFill>
                          <a:latin typeface="+mj-lt"/>
                          <a:cs typeface="Calibri" panose="020F0502020204030204" pitchFamily="34" charset="0"/>
                        </a:rPr>
                        <a:t>Science</a:t>
                      </a:r>
                    </a:p>
                    <a:p>
                      <a:pPr marL="285750" indent="-285750">
                        <a:spcBef>
                          <a:spcPts val="1000"/>
                        </a:spcBef>
                        <a:buFont typeface="Arial" panose="020B0604020202020204" pitchFamily="34" charset="0"/>
                        <a:buChar char="•"/>
                      </a:pPr>
                      <a:r>
                        <a:rPr lang="en-AU" sz="1800" b="0" dirty="0">
                          <a:solidFill>
                            <a:schemeClr val="tx1"/>
                          </a:solidFill>
                          <a:latin typeface="+mj-lt"/>
                          <a:cs typeface="Calibri" panose="020F0502020204030204" pitchFamily="34" charset="0"/>
                        </a:rPr>
                        <a:t>Humanities: History &amp; Geography</a:t>
                      </a:r>
                    </a:p>
                    <a:p>
                      <a:pPr marL="285750" indent="-285750">
                        <a:spcBef>
                          <a:spcPts val="1000"/>
                        </a:spcBef>
                        <a:buFont typeface="Arial" panose="020B0604020202020204" pitchFamily="34" charset="0"/>
                        <a:buChar char="•"/>
                      </a:pPr>
                      <a:r>
                        <a:rPr lang="en-AU" sz="1800" b="0" dirty="0">
                          <a:solidFill>
                            <a:schemeClr val="tx1"/>
                          </a:solidFill>
                          <a:latin typeface="+mj-lt"/>
                          <a:cs typeface="Calibri" panose="020F0502020204030204" pitchFamily="34" charset="0"/>
                        </a:rPr>
                        <a:t>Digital Technology</a:t>
                      </a:r>
                    </a:p>
                    <a:p>
                      <a:pPr marL="285750" indent="-285750">
                        <a:spcBef>
                          <a:spcPts val="1000"/>
                        </a:spcBef>
                        <a:buFont typeface="Arial" panose="020B0604020202020204" pitchFamily="34" charset="0"/>
                        <a:buChar char="•"/>
                      </a:pPr>
                      <a:r>
                        <a:rPr lang="en-AU" sz="1800" b="0" dirty="0">
                          <a:solidFill>
                            <a:schemeClr val="tx1"/>
                          </a:solidFill>
                          <a:latin typeface="+mj-lt"/>
                          <a:cs typeface="Calibri" panose="020F0502020204030204" pitchFamily="34" charset="0"/>
                        </a:rPr>
                        <a:t>Design Technology</a:t>
                      </a:r>
                    </a:p>
                    <a:p>
                      <a:pPr marL="285750" indent="-285750">
                        <a:spcBef>
                          <a:spcPts val="1000"/>
                        </a:spcBef>
                        <a:buFont typeface="Arial" panose="020B0604020202020204" pitchFamily="34" charset="0"/>
                        <a:buChar char="•"/>
                      </a:pPr>
                      <a:r>
                        <a:rPr lang="en-AU" sz="1800" b="0" dirty="0">
                          <a:solidFill>
                            <a:schemeClr val="tx1"/>
                          </a:solidFill>
                          <a:latin typeface="+mj-lt"/>
                          <a:cs typeface="Calibri" panose="020F0502020204030204" pitchFamily="34" charset="0"/>
                        </a:rPr>
                        <a:t>STEM</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1000"/>
                        </a:spcBef>
                        <a:spcAft>
                          <a:spcPts val="0"/>
                        </a:spcAft>
                        <a:buClrTx/>
                        <a:buSzTx/>
                        <a:buFont typeface="Arial" charset="0"/>
                        <a:buNone/>
                        <a:tabLst/>
                        <a:defRPr/>
                      </a:pPr>
                      <a:r>
                        <a:rPr lang="en-AU" sz="1800" b="1" kern="1200" dirty="0">
                          <a:solidFill>
                            <a:schemeClr val="tx1"/>
                          </a:solidFill>
                          <a:latin typeface="+mn-lt"/>
                          <a:ea typeface="+mn-ea"/>
                          <a:cs typeface="Calibri" panose="020F0502020204030204" pitchFamily="34" charset="0"/>
                        </a:rPr>
                        <a:t>Specialist</a:t>
                      </a:r>
                      <a:r>
                        <a:rPr lang="en-AU" sz="2000" b="1" kern="1200" dirty="0">
                          <a:solidFill>
                            <a:schemeClr val="tx1"/>
                          </a:solidFill>
                          <a:latin typeface="+mn-lt"/>
                          <a:ea typeface="+mn-ea"/>
                          <a:cs typeface="Calibri" panose="020F0502020204030204" pitchFamily="34" charset="0"/>
                        </a:rPr>
                        <a:t> Classes/Teachers</a:t>
                      </a:r>
                    </a:p>
                    <a:p>
                      <a:pPr marL="0" marR="0" lvl="0" indent="0" algn="ctr" defTabSz="457200" rtl="0" eaLnBrk="1" fontAlgn="auto" latinLnBrk="0" hangingPunct="1">
                        <a:lnSpc>
                          <a:spcPct val="100000"/>
                        </a:lnSpc>
                        <a:spcBef>
                          <a:spcPts val="1000"/>
                        </a:spcBef>
                        <a:spcAft>
                          <a:spcPts val="0"/>
                        </a:spcAft>
                        <a:buClrTx/>
                        <a:buSzTx/>
                        <a:buFont typeface="Arial" charset="0"/>
                        <a:buNone/>
                        <a:tabLst/>
                        <a:defRPr/>
                      </a:pPr>
                      <a:r>
                        <a:rPr lang="en-AU" sz="1800" b="0" kern="1200" dirty="0">
                          <a:solidFill>
                            <a:schemeClr val="tx1"/>
                          </a:solidFill>
                          <a:latin typeface="+mn-lt"/>
                          <a:ea typeface="+mn-ea"/>
                          <a:cs typeface="Calibri" panose="020F0502020204030204" pitchFamily="34" charset="0"/>
                        </a:rPr>
                        <a:t>One hour each per week</a:t>
                      </a:r>
                    </a:p>
                    <a:p>
                      <a:pPr marL="285750" indent="-285750">
                        <a:spcBef>
                          <a:spcPts val="1000"/>
                        </a:spcBef>
                        <a:buFont typeface="Arial" charset="0"/>
                        <a:buChar char="•"/>
                      </a:pPr>
                      <a:r>
                        <a:rPr lang="en-AU" sz="1800" b="0" kern="1200" dirty="0">
                          <a:solidFill>
                            <a:schemeClr val="tx1"/>
                          </a:solidFill>
                          <a:latin typeface="+mj-lt"/>
                          <a:ea typeface="+mn-ea"/>
                          <a:cs typeface="Calibri" panose="020F0502020204030204" pitchFamily="34" charset="0"/>
                        </a:rPr>
                        <a:t>Physical Education</a:t>
                      </a:r>
                    </a:p>
                    <a:p>
                      <a:pPr marL="285750" indent="-285750">
                        <a:spcBef>
                          <a:spcPts val="1000"/>
                        </a:spcBef>
                        <a:buFont typeface="Arial" charset="0"/>
                        <a:buChar char="•"/>
                      </a:pPr>
                      <a:r>
                        <a:rPr lang="en-AU" sz="1800" b="0" kern="1200" dirty="0">
                          <a:solidFill>
                            <a:schemeClr val="tx1"/>
                          </a:solidFill>
                          <a:latin typeface="+mj-lt"/>
                          <a:ea typeface="+mn-ea"/>
                          <a:cs typeface="Calibri" panose="020F0502020204030204" pitchFamily="34" charset="0"/>
                        </a:rPr>
                        <a:t>Science - Mr Mitchell </a:t>
                      </a:r>
                      <a:r>
                        <a:rPr lang="en-AU" sz="1800" b="0" kern="1200" dirty="0" err="1">
                          <a:solidFill>
                            <a:schemeClr val="tx1"/>
                          </a:solidFill>
                          <a:latin typeface="+mj-lt"/>
                          <a:ea typeface="+mn-ea"/>
                          <a:cs typeface="Calibri" panose="020F0502020204030204" pitchFamily="34" charset="0"/>
                        </a:rPr>
                        <a:t>Feleppa</a:t>
                      </a:r>
                      <a:endParaRPr lang="en-AU" sz="1800" b="0" kern="1200" dirty="0">
                        <a:solidFill>
                          <a:schemeClr val="tx1"/>
                        </a:solidFill>
                        <a:latin typeface="+mj-lt"/>
                        <a:ea typeface="+mn-ea"/>
                        <a:cs typeface="Calibri" panose="020F0502020204030204" pitchFamily="34" charset="0"/>
                      </a:endParaRPr>
                    </a:p>
                    <a:p>
                      <a:pPr marL="285750" indent="-285750">
                        <a:spcBef>
                          <a:spcPts val="1000"/>
                        </a:spcBef>
                        <a:buFont typeface="Arial" charset="0"/>
                        <a:buChar char="•"/>
                      </a:pPr>
                      <a:r>
                        <a:rPr lang="en-AU" sz="1800" b="0" kern="1200" dirty="0">
                          <a:solidFill>
                            <a:schemeClr val="tx1"/>
                          </a:solidFill>
                          <a:latin typeface="+mj-lt"/>
                          <a:ea typeface="+mn-ea"/>
                          <a:cs typeface="Calibri" panose="020F0502020204030204" pitchFamily="34" charset="0"/>
                        </a:rPr>
                        <a:t>Health – </a:t>
                      </a:r>
                    </a:p>
                    <a:p>
                      <a:pPr marL="285750" indent="-285750">
                        <a:spcBef>
                          <a:spcPts val="1000"/>
                        </a:spcBef>
                        <a:buFont typeface="Arial" charset="0"/>
                        <a:buChar char="•"/>
                      </a:pPr>
                      <a:r>
                        <a:rPr lang="en-AU" sz="1800" b="0" kern="1200" dirty="0">
                          <a:solidFill>
                            <a:schemeClr val="tx1"/>
                          </a:solidFill>
                          <a:latin typeface="+mj-lt"/>
                          <a:ea typeface="+mn-ea"/>
                          <a:cs typeface="Calibri" panose="020F0502020204030204" pitchFamily="34" charset="0"/>
                        </a:rPr>
                        <a:t>Music</a:t>
                      </a:r>
                    </a:p>
                    <a:p>
                      <a:pPr marL="285750" indent="-285750">
                        <a:spcBef>
                          <a:spcPts val="1000"/>
                        </a:spcBef>
                        <a:buFont typeface="Arial" charset="0"/>
                        <a:buChar char="•"/>
                      </a:pPr>
                      <a:r>
                        <a:rPr lang="en-AU" sz="1800" b="0" kern="1200" dirty="0">
                          <a:solidFill>
                            <a:schemeClr val="tx1"/>
                          </a:solidFill>
                          <a:latin typeface="+mj-lt"/>
                          <a:ea typeface="+mn-ea"/>
                          <a:cs typeface="Calibri" panose="020F0502020204030204" pitchFamily="34" charset="0"/>
                        </a:rPr>
                        <a:t>Digital Technologies – Mrs Justine Hounslow</a:t>
                      </a:r>
                    </a:p>
                    <a:p>
                      <a:endParaRPr lang="en-AU" sz="2000" b="1" dirty="0">
                        <a:solidFill>
                          <a:schemeClr val="tx1"/>
                        </a:solidFill>
                        <a:latin typeface="+mj-lt"/>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874886539"/>
                  </a:ext>
                </a:extLst>
              </a:tr>
            </a:tbl>
          </a:graphicData>
        </a:graphic>
      </p:graphicFrame>
      <p:pic>
        <p:nvPicPr>
          <p:cNvPr id="5" name="Graphic 4" descr="Drama outline">
            <a:extLst>
              <a:ext uri="{FF2B5EF4-FFF2-40B4-BE49-F238E27FC236}">
                <a16:creationId xmlns:a16="http://schemas.microsoft.com/office/drawing/2014/main" id="{3C996667-30B8-4514-9211-C7BEF6DF8A5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3200" y="5427132"/>
            <a:ext cx="914400" cy="914400"/>
          </a:xfrm>
          <a:prstGeom prst="rect">
            <a:avLst/>
          </a:prstGeom>
        </p:spPr>
      </p:pic>
    </p:spTree>
    <p:extLst>
      <p:ext uri="{BB962C8B-B14F-4D97-AF65-F5344CB8AC3E}">
        <p14:creationId xmlns:p14="http://schemas.microsoft.com/office/powerpoint/2010/main" val="232696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39833E2-99A9-4D6A-926B-BFDFC08B8E26}"/>
              </a:ext>
            </a:extLst>
          </p:cNvPr>
          <p:cNvGraphicFramePr>
            <a:graphicFrameLocks noChangeAspect="1"/>
          </p:cNvGraphicFramePr>
          <p:nvPr>
            <p:extLst>
              <p:ext uri="{D42A27DB-BD31-4B8C-83A1-F6EECF244321}">
                <p14:modId xmlns:p14="http://schemas.microsoft.com/office/powerpoint/2010/main" val="209408343"/>
              </p:ext>
            </p:extLst>
          </p:nvPr>
        </p:nvGraphicFramePr>
        <p:xfrm>
          <a:off x="113290" y="79140"/>
          <a:ext cx="2618320" cy="1963512"/>
        </p:xfrm>
        <a:graphic>
          <a:graphicData uri="http://schemas.openxmlformats.org/presentationml/2006/ole">
            <mc:AlternateContent xmlns:mc="http://schemas.openxmlformats.org/markup-compatibility/2006">
              <mc:Choice xmlns:v="urn:schemas-microsoft-com:vml" Requires="v">
                <p:oleObj name="Presentation" r:id="rId2" imgW="4227570" imgH="3169807" progId="PowerPoint.Show.12">
                  <p:embed/>
                </p:oleObj>
              </mc:Choice>
              <mc:Fallback>
                <p:oleObj name="Presentation" r:id="rId2" imgW="4227570" imgH="3169807" progId="PowerPoint.Show.12">
                  <p:embed/>
                  <p:pic>
                    <p:nvPicPr>
                      <p:cNvPr id="2" name="Object 1">
                        <a:extLst>
                          <a:ext uri="{FF2B5EF4-FFF2-40B4-BE49-F238E27FC236}">
                            <a16:creationId xmlns:a16="http://schemas.microsoft.com/office/drawing/2014/main" id="{739833E2-99A9-4D6A-926B-BFDFC08B8E26}"/>
                          </a:ext>
                        </a:extLst>
                      </p:cNvPr>
                      <p:cNvPicPr/>
                      <p:nvPr/>
                    </p:nvPicPr>
                    <p:blipFill>
                      <a:blip r:embed="rId3"/>
                      <a:stretch>
                        <a:fillRect/>
                      </a:stretch>
                    </p:blipFill>
                    <p:spPr>
                      <a:xfrm>
                        <a:off x="113290" y="79140"/>
                        <a:ext cx="2618320" cy="19635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8272CDE-BDF2-44FF-AC99-5FDC59AE51F3}"/>
              </a:ext>
            </a:extLst>
          </p:cNvPr>
          <p:cNvSpPr txBox="1"/>
          <p:nvPr/>
        </p:nvSpPr>
        <p:spPr>
          <a:xfrm>
            <a:off x="4259971" y="79139"/>
            <a:ext cx="6189262" cy="5909310"/>
          </a:xfrm>
          <a:prstGeom prst="rect">
            <a:avLst/>
          </a:prstGeom>
          <a:noFill/>
        </p:spPr>
        <p:txBody>
          <a:bodyPr wrap="square" rtlCol="0">
            <a:spAutoFit/>
          </a:bodyPr>
          <a:lstStyle/>
          <a:p>
            <a:pPr algn="l"/>
            <a:r>
              <a:rPr lang="en-US" dirty="0">
                <a:solidFill>
                  <a:schemeClr val="bg1"/>
                </a:solidFill>
              </a:rPr>
              <a:t>During weeks 3 to 6 of Term 1, teachers assess each Pre-primary student’s skills and understandings of oral language, reading, writing and numeracy.</a:t>
            </a:r>
          </a:p>
          <a:p>
            <a:pPr algn="l"/>
            <a:endParaRPr lang="en-US" dirty="0">
              <a:solidFill>
                <a:schemeClr val="bg1"/>
              </a:solidFill>
            </a:endParaRPr>
          </a:p>
          <a:p>
            <a:pPr algn="l"/>
            <a:r>
              <a:rPr lang="en-US" dirty="0">
                <a:solidFill>
                  <a:schemeClr val="bg1"/>
                </a:solidFill>
              </a:rPr>
              <a:t>The teachers will conduct the assessment one-on-one with each child. The information provided enables the teacher to plan for the learning needs of every child, including those who may need additional support or extension.</a:t>
            </a:r>
          </a:p>
          <a:p>
            <a:pPr algn="l"/>
            <a:r>
              <a:rPr lang="en-US" dirty="0">
                <a:solidFill>
                  <a:schemeClr val="bg1"/>
                </a:solidFill>
              </a:rPr>
              <a:t>Many children who start school with limited skills progress quickly when provided with the right support.</a:t>
            </a:r>
          </a:p>
          <a:p>
            <a:pPr algn="l"/>
            <a:endParaRPr lang="en-US" dirty="0">
              <a:solidFill>
                <a:schemeClr val="bg1"/>
              </a:solidFill>
            </a:endParaRPr>
          </a:p>
          <a:p>
            <a:pPr algn="l"/>
            <a:r>
              <a:rPr lang="en-US" dirty="0">
                <a:solidFill>
                  <a:schemeClr val="bg1"/>
                </a:solidFill>
              </a:rPr>
              <a:t>As children progress, their needs may change. Teachers continually monitor their students’ progress to ensure the changing needs of every child are met.</a:t>
            </a:r>
          </a:p>
          <a:p>
            <a:pPr algn="l"/>
            <a:endParaRPr lang="en-US" dirty="0">
              <a:solidFill>
                <a:schemeClr val="bg1"/>
              </a:solidFill>
            </a:endParaRPr>
          </a:p>
          <a:p>
            <a:pPr algn="l"/>
            <a:r>
              <a:rPr lang="en-US" dirty="0">
                <a:solidFill>
                  <a:schemeClr val="bg1"/>
                </a:solidFill>
              </a:rPr>
              <a:t>We encourage you to talk to your  child’s teacher to find out more about the On-entry Assessment or access the Dept of Education’s website for further information.</a:t>
            </a:r>
          </a:p>
          <a:p>
            <a:endParaRPr lang="en-AU" dirty="0"/>
          </a:p>
        </p:txBody>
      </p:sp>
      <p:sp>
        <p:nvSpPr>
          <p:cNvPr id="9" name="TextBox 8">
            <a:extLst>
              <a:ext uri="{FF2B5EF4-FFF2-40B4-BE49-F238E27FC236}">
                <a16:creationId xmlns:a16="http://schemas.microsoft.com/office/drawing/2014/main" id="{DDC03498-3A89-4D7C-BE55-A434ACFCC0AD}"/>
              </a:ext>
            </a:extLst>
          </p:cNvPr>
          <p:cNvSpPr txBox="1"/>
          <p:nvPr/>
        </p:nvSpPr>
        <p:spPr>
          <a:xfrm>
            <a:off x="-6303" y="5570027"/>
            <a:ext cx="1864599" cy="923330"/>
          </a:xfrm>
          <a:prstGeom prst="rect">
            <a:avLst/>
          </a:prstGeom>
          <a:noFill/>
        </p:spPr>
        <p:txBody>
          <a:bodyPr wrap="square">
            <a:spAutoFit/>
          </a:bodyPr>
          <a:lstStyle/>
          <a:p>
            <a:r>
              <a:rPr lang="en-AU" dirty="0">
                <a:solidFill>
                  <a:schemeClr val="accent5"/>
                </a:solidFill>
                <a:hlinkClick r:id="rId4">
                  <a:extLst>
                    <a:ext uri="{A12FA001-AC4F-418D-AE19-62706E023703}">
                      <ahyp:hlinkClr xmlns:ahyp="http://schemas.microsoft.com/office/drawing/2018/hyperlinkcolor" val="tx"/>
                    </a:ext>
                  </a:extLst>
                </a:hlinkClick>
              </a:rPr>
              <a:t>https://www.northkalgoorlieps.wa.edu.au/</a:t>
            </a:r>
            <a:endParaRPr lang="en-AU" dirty="0">
              <a:solidFill>
                <a:schemeClr val="accent5"/>
              </a:solidFill>
            </a:endParaRPr>
          </a:p>
        </p:txBody>
      </p:sp>
      <p:pic>
        <p:nvPicPr>
          <p:cNvPr id="10" name="Picture 9">
            <a:extLst>
              <a:ext uri="{FF2B5EF4-FFF2-40B4-BE49-F238E27FC236}">
                <a16:creationId xmlns:a16="http://schemas.microsoft.com/office/drawing/2014/main" id="{5F36E38D-187B-48FA-8EFE-35FB23D2AFFF}"/>
              </a:ext>
            </a:extLst>
          </p:cNvPr>
          <p:cNvPicPr>
            <a:picLocks noChangeAspect="1"/>
          </p:cNvPicPr>
          <p:nvPr/>
        </p:nvPicPr>
        <p:blipFill>
          <a:blip r:embed="rId5"/>
          <a:stretch>
            <a:fillRect/>
          </a:stretch>
        </p:blipFill>
        <p:spPr>
          <a:xfrm>
            <a:off x="113289" y="4067968"/>
            <a:ext cx="2097910" cy="1494761"/>
          </a:xfrm>
          <a:prstGeom prst="rect">
            <a:avLst/>
          </a:prstGeom>
        </p:spPr>
      </p:pic>
      <p:sp>
        <p:nvSpPr>
          <p:cNvPr id="11" name="TextBox 10">
            <a:extLst>
              <a:ext uri="{FF2B5EF4-FFF2-40B4-BE49-F238E27FC236}">
                <a16:creationId xmlns:a16="http://schemas.microsoft.com/office/drawing/2014/main" id="{9AC5D25D-873B-48E9-920E-8395DCB906E8}"/>
              </a:ext>
            </a:extLst>
          </p:cNvPr>
          <p:cNvSpPr txBox="1"/>
          <p:nvPr/>
        </p:nvSpPr>
        <p:spPr>
          <a:xfrm>
            <a:off x="3965295" y="5855529"/>
            <a:ext cx="8145982" cy="923330"/>
          </a:xfrm>
          <a:prstGeom prst="rect">
            <a:avLst/>
          </a:prstGeom>
          <a:noFill/>
        </p:spPr>
        <p:txBody>
          <a:bodyPr wrap="square" rtlCol="0">
            <a:spAutoFit/>
          </a:bodyPr>
          <a:lstStyle/>
          <a:p>
            <a:r>
              <a:rPr lang="en-AU" dirty="0">
                <a:solidFill>
                  <a:schemeClr val="bg1"/>
                </a:solidFill>
              </a:rPr>
              <a:t>Please visit our Pre-primary web pages on the NKPS web site for more information specific to each classroom including timetables and classroom expectations.</a:t>
            </a:r>
          </a:p>
        </p:txBody>
      </p:sp>
      <p:sp>
        <p:nvSpPr>
          <p:cNvPr id="13" name="TextBox 12">
            <a:extLst>
              <a:ext uri="{FF2B5EF4-FFF2-40B4-BE49-F238E27FC236}">
                <a16:creationId xmlns:a16="http://schemas.microsoft.com/office/drawing/2014/main" id="{3605F404-46DB-430F-BA22-118FA978EB45}"/>
              </a:ext>
            </a:extLst>
          </p:cNvPr>
          <p:cNvSpPr txBox="1"/>
          <p:nvPr/>
        </p:nvSpPr>
        <p:spPr>
          <a:xfrm>
            <a:off x="113289" y="2000177"/>
            <a:ext cx="1745007" cy="1494761"/>
          </a:xfrm>
          <a:prstGeom prst="rect">
            <a:avLst/>
          </a:prstGeom>
          <a:noFill/>
        </p:spPr>
        <p:txBody>
          <a:bodyPr wrap="square">
            <a:spAutoFit/>
          </a:bodyPr>
          <a:lstStyle/>
          <a:p>
            <a:r>
              <a:rPr lang="en-AU" dirty="0">
                <a:solidFill>
                  <a:schemeClr val="accent5"/>
                </a:solidFill>
              </a:rPr>
              <a:t>https://www.education.wa.edu.au/on-entry-assessment</a:t>
            </a:r>
          </a:p>
        </p:txBody>
      </p:sp>
      <p:sp>
        <p:nvSpPr>
          <p:cNvPr id="14" name="Rectangle 13">
            <a:extLst>
              <a:ext uri="{FF2B5EF4-FFF2-40B4-BE49-F238E27FC236}">
                <a16:creationId xmlns:a16="http://schemas.microsoft.com/office/drawing/2014/main" id="{50CE0089-08B6-4BE4-85CC-2FD6FB98216C}"/>
              </a:ext>
            </a:extLst>
          </p:cNvPr>
          <p:cNvSpPr/>
          <p:nvPr/>
        </p:nvSpPr>
        <p:spPr>
          <a:xfrm>
            <a:off x="4232787" y="79140"/>
            <a:ext cx="7845924" cy="555474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610EE4A-E59A-6DA8-DA59-DD331049EDE4}"/>
              </a:ext>
            </a:extLst>
          </p:cNvPr>
          <p:cNvPicPr>
            <a:picLocks noChangeAspect="1"/>
          </p:cNvPicPr>
          <p:nvPr/>
        </p:nvPicPr>
        <p:blipFill>
          <a:blip r:embed="rId6"/>
          <a:stretch>
            <a:fillRect/>
          </a:stretch>
        </p:blipFill>
        <p:spPr>
          <a:xfrm>
            <a:off x="1858296" y="906937"/>
            <a:ext cx="2077405" cy="2077405"/>
          </a:xfrm>
          <a:prstGeom prst="rect">
            <a:avLst/>
          </a:prstGeom>
        </p:spPr>
      </p:pic>
      <p:pic>
        <p:nvPicPr>
          <p:cNvPr id="4" name="Picture 3">
            <a:extLst>
              <a:ext uri="{FF2B5EF4-FFF2-40B4-BE49-F238E27FC236}">
                <a16:creationId xmlns:a16="http://schemas.microsoft.com/office/drawing/2014/main" id="{F90218BE-33DB-33B9-2F5E-63BD9AC6984A}"/>
              </a:ext>
            </a:extLst>
          </p:cNvPr>
          <p:cNvPicPr>
            <a:picLocks noChangeAspect="1"/>
          </p:cNvPicPr>
          <p:nvPr/>
        </p:nvPicPr>
        <p:blipFill>
          <a:blip r:embed="rId7"/>
          <a:stretch>
            <a:fillRect/>
          </a:stretch>
        </p:blipFill>
        <p:spPr>
          <a:xfrm>
            <a:off x="1858296" y="4728637"/>
            <a:ext cx="2050222" cy="2050222"/>
          </a:xfrm>
          <a:prstGeom prst="rect">
            <a:avLst/>
          </a:prstGeom>
        </p:spPr>
      </p:pic>
    </p:spTree>
    <p:extLst>
      <p:ext uri="{BB962C8B-B14F-4D97-AF65-F5344CB8AC3E}">
        <p14:creationId xmlns:p14="http://schemas.microsoft.com/office/powerpoint/2010/main" val="2420080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71A7A9B2B9544AAF4E3F4F4A46DC4A" ma:contentTypeVersion="2" ma:contentTypeDescription="Create a new document." ma:contentTypeScope="" ma:versionID="fdfc5d5fe80b11e3bfb884fbc425cd1f">
  <xsd:schema xmlns:xsd="http://www.w3.org/2001/XMLSchema" xmlns:xs="http://www.w3.org/2001/XMLSchema" xmlns:p="http://schemas.microsoft.com/office/2006/metadata/properties" xmlns:ns3="4c7e19bc-c17f-482b-b4ad-edfafba3ec21" targetNamespace="http://schemas.microsoft.com/office/2006/metadata/properties" ma:root="true" ma:fieldsID="c25967165281c1ac576350b78e915d99" ns3:_="">
    <xsd:import namespace="4c7e19bc-c17f-482b-b4ad-edfafba3ec2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e19bc-c17f-482b-b4ad-edfafba3ec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C1487-58C0-46BA-8C03-ED8ECD8822E0}">
  <ds:schemaRef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c7e19bc-c17f-482b-b4ad-edfafba3ec21"/>
    <ds:schemaRef ds:uri="http://schemas.microsoft.com/office/2006/metadata/properties"/>
  </ds:schemaRefs>
</ds:datastoreItem>
</file>

<file path=customXml/itemProps2.xml><?xml version="1.0" encoding="utf-8"?>
<ds:datastoreItem xmlns:ds="http://schemas.openxmlformats.org/officeDocument/2006/customXml" ds:itemID="{19BA5715-6D5F-4489-BFC3-7CF9103F0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e19bc-c17f-482b-b4ad-edfafba3e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1872AE-F556-4A28-AFD0-58F4EBD60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1728</TotalTime>
  <Words>1418</Words>
  <Application>Microsoft Office PowerPoint</Application>
  <PresentationFormat>Widescreen</PresentationFormat>
  <Paragraphs>166</Paragraphs>
  <Slides>17</Slides>
  <Notes>0</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Century Gothic</vt:lpstr>
      <vt:lpstr>Wingdings 3</vt:lpstr>
      <vt:lpstr>Ion Boardroom</vt:lpstr>
      <vt:lpstr>Presentation</vt:lpstr>
      <vt:lpstr>PowerPoint Presentation</vt:lpstr>
      <vt:lpstr>School Vision</vt:lpstr>
      <vt:lpstr>About Me  Mrs Louise Hurst Flanagan Pre-primary</vt:lpstr>
      <vt:lpstr>Our Curriculum</vt:lpstr>
      <vt:lpstr>Our Aims</vt:lpstr>
      <vt:lpstr>A brief overview of our curriculum – term 1</vt:lpstr>
      <vt:lpstr>A brief overview of our curriculum</vt:lpstr>
      <vt:lpstr>A brief overview of our curriculum</vt:lpstr>
      <vt:lpstr>PowerPoint Presentation</vt:lpstr>
      <vt:lpstr>Behaviour</vt:lpstr>
      <vt:lpstr>Parents as partners</vt:lpstr>
      <vt:lpstr>Why should I read with and to my child at home?</vt:lpstr>
      <vt:lpstr>Communication</vt:lpstr>
      <vt:lpstr>Other information and contact details</vt:lpstr>
      <vt:lpstr>PowerPoint Presentation</vt:lpstr>
      <vt:lpstr>Brief Overview of term one – Kindergarten Literacy </vt:lpstr>
      <vt:lpstr>Brief overview of term one – Kindergarten Numeracy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and Louise Hurst</dc:creator>
  <cp:lastModifiedBy>HURST Louise [North Kalgoorlie Primary Schl]</cp:lastModifiedBy>
  <cp:revision>34</cp:revision>
  <dcterms:created xsi:type="dcterms:W3CDTF">2021-01-22T00:02:44Z</dcterms:created>
  <dcterms:modified xsi:type="dcterms:W3CDTF">2024-01-21T09:36:18Z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0x0101003E71A7A9B2B9544AAF4E3F4F4A46DC4A</vt:lpwstr>
  </property>
</Properties>
</file>